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66"/>
  </p:notesMasterIdLst>
  <p:handoutMasterIdLst>
    <p:handoutMasterId r:id="rId67"/>
  </p:handoutMasterIdLst>
  <p:sldIdLst>
    <p:sldId id="402" r:id="rId2"/>
    <p:sldId id="403" r:id="rId3"/>
    <p:sldId id="465" r:id="rId4"/>
    <p:sldId id="464" r:id="rId5"/>
    <p:sldId id="404" r:id="rId6"/>
    <p:sldId id="405" r:id="rId7"/>
    <p:sldId id="447" r:id="rId8"/>
    <p:sldId id="406" r:id="rId9"/>
    <p:sldId id="448" r:id="rId10"/>
    <p:sldId id="407" r:id="rId11"/>
    <p:sldId id="449" r:id="rId12"/>
    <p:sldId id="450" r:id="rId13"/>
    <p:sldId id="408" r:id="rId14"/>
    <p:sldId id="409" r:id="rId15"/>
    <p:sldId id="410" r:id="rId16"/>
    <p:sldId id="411" r:id="rId17"/>
    <p:sldId id="482" r:id="rId18"/>
    <p:sldId id="483" r:id="rId19"/>
    <p:sldId id="413" r:id="rId20"/>
    <p:sldId id="414" r:id="rId21"/>
    <p:sldId id="454" r:id="rId22"/>
    <p:sldId id="453" r:id="rId23"/>
    <p:sldId id="455" r:id="rId24"/>
    <p:sldId id="415" r:id="rId25"/>
    <p:sldId id="416" r:id="rId26"/>
    <p:sldId id="417" r:id="rId27"/>
    <p:sldId id="418" r:id="rId28"/>
    <p:sldId id="427" r:id="rId29"/>
    <p:sldId id="431" r:id="rId30"/>
    <p:sldId id="428" r:id="rId31"/>
    <p:sldId id="429" r:id="rId32"/>
    <p:sldId id="430" r:id="rId33"/>
    <p:sldId id="432" r:id="rId34"/>
    <p:sldId id="466" r:id="rId35"/>
    <p:sldId id="473" r:id="rId36"/>
    <p:sldId id="474" r:id="rId37"/>
    <p:sldId id="475" r:id="rId38"/>
    <p:sldId id="467" r:id="rId39"/>
    <p:sldId id="468" r:id="rId40"/>
    <p:sldId id="469" r:id="rId41"/>
    <p:sldId id="470" r:id="rId42"/>
    <p:sldId id="471" r:id="rId43"/>
    <p:sldId id="472" r:id="rId44"/>
    <p:sldId id="484" r:id="rId45"/>
    <p:sldId id="485" r:id="rId46"/>
    <p:sldId id="486" r:id="rId47"/>
    <p:sldId id="487" r:id="rId48"/>
    <p:sldId id="488" r:id="rId49"/>
    <p:sldId id="489" r:id="rId50"/>
    <p:sldId id="490" r:id="rId51"/>
    <p:sldId id="476" r:id="rId52"/>
    <p:sldId id="477" r:id="rId53"/>
    <p:sldId id="478" r:id="rId54"/>
    <p:sldId id="479" r:id="rId55"/>
    <p:sldId id="480" r:id="rId56"/>
    <p:sldId id="446" r:id="rId57"/>
    <p:sldId id="456" r:id="rId58"/>
    <p:sldId id="457" r:id="rId59"/>
    <p:sldId id="458" r:id="rId60"/>
    <p:sldId id="459" r:id="rId61"/>
    <p:sldId id="460" r:id="rId62"/>
    <p:sldId id="461" r:id="rId63"/>
    <p:sldId id="462" r:id="rId64"/>
    <p:sldId id="463" r:id="rId65"/>
  </p:sldIdLst>
  <p:sldSz cx="9144000" cy="6858000" type="screen4x3"/>
  <p:notesSz cx="7010400" cy="92964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CC33"/>
    <a:srgbClr val="0000FF"/>
    <a:srgbClr val="3333FF"/>
    <a:srgbClr val="8C6484"/>
    <a:srgbClr val="340000"/>
    <a:srgbClr val="CC9900"/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98" autoAdjust="0"/>
    <p:restoredTop sz="73884" autoAdjust="0"/>
  </p:normalViewPr>
  <p:slideViewPr>
    <p:cSldViewPr>
      <p:cViewPr varScale="1">
        <p:scale>
          <a:sx n="86" d="100"/>
          <a:sy n="86" d="100"/>
        </p:scale>
        <p:origin x="11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3050"/>
    </p:cViewPr>
  </p:sorterViewPr>
  <p:notesViewPr>
    <p:cSldViewPr>
      <p:cViewPr varScale="1">
        <p:scale>
          <a:sx n="119" d="100"/>
          <a:sy n="119" d="100"/>
        </p:scale>
        <p:origin x="-2128" y="-96"/>
      </p:cViewPr>
      <p:guideLst>
        <p:guide orient="horz" pos="2928"/>
        <p:guide pos="22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864220-AD19-C740-B703-E8CD8D69583C}" type="doc">
      <dgm:prSet loTypeId="urn:microsoft.com/office/officeart/2005/8/layout/chevr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CE5374-C857-014A-A801-6071CB2FAA97}">
      <dgm:prSet/>
      <dgm:spPr>
        <a:ln>
          <a:solidFill>
            <a:schemeClr val="accent2"/>
          </a:solidFill>
        </a:ln>
      </dgm:spPr>
      <dgm:t>
        <a:bodyPr/>
        <a:lstStyle/>
        <a:p>
          <a:pPr rtl="0"/>
          <a:r>
            <a:rPr lang="en-US" b="1" i="0" dirty="0" smtClean="0">
              <a:solidFill>
                <a:schemeClr val="tx1"/>
              </a:solidFill>
            </a:rPr>
            <a:t>1</a:t>
          </a:r>
          <a:endParaRPr lang="en-US" b="1" i="0" dirty="0">
            <a:solidFill>
              <a:schemeClr val="tx1"/>
            </a:solidFill>
          </a:endParaRPr>
        </a:p>
      </dgm:t>
    </dgm:pt>
    <dgm:pt modelId="{1A3335DD-6E7C-FF4F-9E04-98B50994E4E5}" type="parTrans" cxnId="{4F442DF8-0788-EB41-8346-2E6929F95B53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40DD9CA8-9538-C44B-A25A-4E07AE0093CA}" type="sibTrans" cxnId="{4F442DF8-0788-EB41-8346-2E6929F95B53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18C265B-BB1C-E843-8EC4-A17834299CE4}">
      <dgm:prSet/>
      <dgm:spPr/>
      <dgm:t>
        <a:bodyPr/>
        <a:lstStyle/>
        <a:p>
          <a:pPr rtl="0"/>
          <a:r>
            <a:rPr lang="en-US" b="0" i="0" dirty="0" smtClean="0">
              <a:solidFill>
                <a:schemeClr val="tx1"/>
              </a:solidFill>
            </a:rPr>
            <a:t>release access</a:t>
          </a:r>
          <a:endParaRPr lang="en-US" b="0" i="0" dirty="0">
            <a:solidFill>
              <a:schemeClr val="tx1"/>
            </a:solidFill>
          </a:endParaRPr>
        </a:p>
      </dgm:t>
    </dgm:pt>
    <dgm:pt modelId="{4B3A6D24-BD27-2441-8047-D0075DCB87D2}" type="parTrans" cxnId="{19BEA04D-1145-0643-8F6B-C770574BAF39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FEC84486-D55A-5A4E-8940-A287F135CDE2}" type="sibTrans" cxnId="{19BEA04D-1145-0643-8F6B-C770574BAF39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71B79018-E2A7-3E4D-8396-137F6D8B13BA}">
      <dgm:prSet/>
      <dgm:spPr/>
      <dgm:t>
        <a:bodyPr/>
        <a:lstStyle/>
        <a:p>
          <a:pPr rtl="0"/>
          <a:r>
            <a:rPr lang="en-US" b="0" i="0" dirty="0" smtClean="0">
              <a:solidFill>
                <a:schemeClr val="tx1"/>
              </a:solidFill>
            </a:rPr>
            <a:t>change object level</a:t>
          </a:r>
          <a:endParaRPr lang="en-US" b="0" i="0" dirty="0">
            <a:solidFill>
              <a:schemeClr val="tx1"/>
            </a:solidFill>
          </a:endParaRPr>
        </a:p>
      </dgm:t>
    </dgm:pt>
    <dgm:pt modelId="{FAF1AB19-DE88-9F44-881E-D1DD8D1CEF10}" type="parTrans" cxnId="{E664A4FC-4763-634D-9E2C-9F13A8194836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3B8D66F2-FCC0-DD40-B032-7DC0FEA9068D}" type="sibTrans" cxnId="{E664A4FC-4763-634D-9E2C-9F13A8194836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2838591D-5826-9A4C-8207-FEA8C55AEEC5}">
      <dgm:prSet/>
      <dgm:spPr/>
      <dgm:t>
        <a:bodyPr/>
        <a:lstStyle/>
        <a:p>
          <a:pPr rtl="0"/>
          <a:r>
            <a:rPr lang="en-US" b="0" i="0" dirty="0" smtClean="0">
              <a:solidFill>
                <a:schemeClr val="tx1"/>
              </a:solidFill>
            </a:rPr>
            <a:t>change current level</a:t>
          </a:r>
          <a:endParaRPr lang="en-US" b="0" i="0" dirty="0">
            <a:solidFill>
              <a:schemeClr val="tx1"/>
            </a:solidFill>
          </a:endParaRPr>
        </a:p>
      </dgm:t>
    </dgm:pt>
    <dgm:pt modelId="{E19EFF9C-37CA-C24D-B6C2-9BCC3ACAFBBC}" type="parTrans" cxnId="{4B6C3ECC-8B9E-F849-9ED1-64A5F7AA6090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F88FECFF-C141-CB4F-AABB-0C9548EBF516}" type="sibTrans" cxnId="{4B6C3ECC-8B9E-F849-9ED1-64A5F7AA6090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3757CE3C-FC23-414A-8B42-52A6550917DA}">
      <dgm:prSet/>
      <dgm:spPr/>
      <dgm:t>
        <a:bodyPr/>
        <a:lstStyle/>
        <a:p>
          <a:pPr rtl="0"/>
          <a:r>
            <a:rPr lang="en-US" b="0" i="0" dirty="0" smtClean="0">
              <a:solidFill>
                <a:schemeClr val="tx1"/>
              </a:solidFill>
            </a:rPr>
            <a:t>give access permission</a:t>
          </a:r>
          <a:endParaRPr lang="en-US" b="0" i="0" dirty="0">
            <a:solidFill>
              <a:schemeClr val="tx1"/>
            </a:solidFill>
          </a:endParaRPr>
        </a:p>
      </dgm:t>
    </dgm:pt>
    <dgm:pt modelId="{45A0A746-7701-A94B-8D73-AA0462BFB386}" type="parTrans" cxnId="{E95879C2-572B-F444-BA80-0A391A0D4B94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624284D2-E44B-2041-8CA9-EA5DEFDB05E3}" type="sibTrans" cxnId="{E95879C2-572B-F444-BA80-0A391A0D4B94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4D0FB2A-0C7F-5149-97F3-E9F92C38355A}">
      <dgm:prSet/>
      <dgm:spPr/>
      <dgm:t>
        <a:bodyPr/>
        <a:lstStyle/>
        <a:p>
          <a:pPr rtl="0"/>
          <a:r>
            <a:rPr lang="en-US" b="0" i="0" dirty="0" smtClean="0">
              <a:solidFill>
                <a:schemeClr val="tx1"/>
              </a:solidFill>
            </a:rPr>
            <a:t>create an object</a:t>
          </a:r>
          <a:endParaRPr lang="en-US" b="0" i="0" dirty="0">
            <a:solidFill>
              <a:schemeClr val="tx1"/>
            </a:solidFill>
          </a:endParaRPr>
        </a:p>
      </dgm:t>
    </dgm:pt>
    <dgm:pt modelId="{7B2B5106-4B1B-9F41-B9D8-063AEFF86F3E}" type="parTrans" cxnId="{73F3D00A-A7DE-B540-8390-7F78C988F077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3B68D185-4C5B-B84D-BAF3-895DC59266FE}" type="sibTrans" cxnId="{73F3D00A-A7DE-B540-8390-7F78C988F077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8DB75C1C-D269-C04D-8D04-E94454DD890E}">
      <dgm:prSet/>
      <dgm:spPr/>
      <dgm:t>
        <a:bodyPr/>
        <a:lstStyle/>
        <a:p>
          <a:pPr rtl="0"/>
          <a:r>
            <a:rPr lang="en-US" b="0" i="0" dirty="0" smtClean="0">
              <a:solidFill>
                <a:schemeClr val="tx1"/>
              </a:solidFill>
            </a:rPr>
            <a:t>delete a group of objects</a:t>
          </a:r>
          <a:endParaRPr lang="en-US" b="0" i="0" dirty="0">
            <a:solidFill>
              <a:schemeClr val="tx1"/>
            </a:solidFill>
          </a:endParaRPr>
        </a:p>
      </dgm:t>
    </dgm:pt>
    <dgm:pt modelId="{1609C14C-1FB0-F947-944E-E9C4D82EB7EF}" type="parTrans" cxnId="{F6C12B3F-7CB5-B245-A687-D17A99BEB4B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F065EC7B-A803-014E-9A95-AA48DE929981}" type="sibTrans" cxnId="{F6C12B3F-7CB5-B245-A687-D17A99BEB4B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6547460C-CC36-A94C-A915-8B924A91E2D3}">
      <dgm:prSet/>
      <dgm:spPr/>
      <dgm:t>
        <a:bodyPr/>
        <a:lstStyle/>
        <a:p>
          <a:pPr rtl="0"/>
          <a:r>
            <a:rPr lang="en-US" b="0" i="0" dirty="0" smtClean="0">
              <a:solidFill>
                <a:schemeClr val="tx1"/>
              </a:solidFill>
            </a:rPr>
            <a:t>get access</a:t>
          </a:r>
          <a:endParaRPr lang="en-US" b="0" i="0" dirty="0">
            <a:solidFill>
              <a:schemeClr val="tx1"/>
            </a:solidFill>
          </a:endParaRPr>
        </a:p>
      </dgm:t>
    </dgm:pt>
    <dgm:pt modelId="{BACE7A90-F6D1-F34D-9714-8E983F3BC544}" type="parTrans" cxnId="{25272CD1-C0B0-F04D-95DA-78C66F3D406C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B2A29815-BF94-AF46-865C-A92824B0E708}" type="sibTrans" cxnId="{25272CD1-C0B0-F04D-95DA-78C66F3D406C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5214F8D6-EBA9-A14B-BFD0-1B1F9D96F787}">
      <dgm:prSet/>
      <dgm:spPr>
        <a:ln>
          <a:solidFill>
            <a:schemeClr val="accent2"/>
          </a:solidFill>
        </a:ln>
      </dgm:spPr>
      <dgm:t>
        <a:bodyPr/>
        <a:lstStyle/>
        <a:p>
          <a:pPr rtl="0"/>
          <a:r>
            <a:rPr lang="en-US" b="1" i="0" dirty="0" smtClean="0">
              <a:solidFill>
                <a:schemeClr val="tx1"/>
              </a:solidFill>
            </a:rPr>
            <a:t>2</a:t>
          </a:r>
          <a:endParaRPr lang="en-US" b="1" i="0" dirty="0">
            <a:solidFill>
              <a:schemeClr val="tx1"/>
            </a:solidFill>
          </a:endParaRPr>
        </a:p>
      </dgm:t>
    </dgm:pt>
    <dgm:pt modelId="{ACF6F2AC-144A-C341-A568-9F12DDC80FF2}" type="parTrans" cxnId="{950C3FE6-E110-DB4A-B75E-CCA6214C753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E11B0C1D-2D13-C943-9800-AEDB611A3505}" type="sibTrans" cxnId="{950C3FE6-E110-DB4A-B75E-CCA6214C753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98E692DF-374E-8A46-81FE-7670E0191396}">
      <dgm:prSet/>
      <dgm:spPr>
        <a:ln>
          <a:solidFill>
            <a:schemeClr val="accent2"/>
          </a:solidFill>
        </a:ln>
      </dgm:spPr>
      <dgm:t>
        <a:bodyPr/>
        <a:lstStyle/>
        <a:p>
          <a:pPr rtl="0"/>
          <a:r>
            <a:rPr lang="en-US" b="1" i="0" dirty="0" smtClean="0">
              <a:solidFill>
                <a:schemeClr val="tx1"/>
              </a:solidFill>
            </a:rPr>
            <a:t>3</a:t>
          </a:r>
          <a:endParaRPr lang="en-US" b="1" i="0" dirty="0">
            <a:solidFill>
              <a:schemeClr val="tx1"/>
            </a:solidFill>
          </a:endParaRPr>
        </a:p>
      </dgm:t>
    </dgm:pt>
    <dgm:pt modelId="{4AF8BCE6-2B2A-C24E-AD13-DF324F9DCFE8}" type="parTrans" cxnId="{DAB81202-42F2-B442-BE59-F10BBDA8C2B1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76BAB370-2224-414E-A9AD-0FC0A6477E75}" type="sibTrans" cxnId="{DAB81202-42F2-B442-BE59-F10BBDA8C2B1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A80612D6-BB6F-3F46-966B-0887EF95A38C}">
      <dgm:prSet/>
      <dgm:spPr>
        <a:ln>
          <a:solidFill>
            <a:schemeClr val="accent2"/>
          </a:solidFill>
        </a:ln>
      </dgm:spPr>
      <dgm:t>
        <a:bodyPr/>
        <a:lstStyle/>
        <a:p>
          <a:pPr rtl="0"/>
          <a:r>
            <a:rPr lang="en-US" b="1" i="0" dirty="0" smtClean="0">
              <a:solidFill>
                <a:schemeClr val="tx1"/>
              </a:solidFill>
            </a:rPr>
            <a:t>4</a:t>
          </a:r>
          <a:endParaRPr lang="en-US" b="1" i="0" dirty="0">
            <a:solidFill>
              <a:schemeClr val="tx1"/>
            </a:solidFill>
          </a:endParaRPr>
        </a:p>
      </dgm:t>
    </dgm:pt>
    <dgm:pt modelId="{7FF34A26-6B2B-E44F-B1E6-06D562EAEA61}" type="parTrans" cxnId="{68F17563-F0E1-7A42-A997-A23FE2D96159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81C7E733-517A-9F4B-B3D9-4635B3719E45}" type="sibTrans" cxnId="{68F17563-F0E1-7A42-A997-A23FE2D96159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48CA931B-4067-6B47-8926-114760E8BD52}">
      <dgm:prSet/>
      <dgm:spPr>
        <a:ln>
          <a:solidFill>
            <a:schemeClr val="accent2"/>
          </a:solidFill>
        </a:ln>
      </dgm:spPr>
      <dgm:t>
        <a:bodyPr/>
        <a:lstStyle/>
        <a:p>
          <a:pPr rtl="0"/>
          <a:r>
            <a:rPr lang="en-US" b="1" i="0" dirty="0" smtClean="0">
              <a:solidFill>
                <a:schemeClr val="tx1"/>
              </a:solidFill>
            </a:rPr>
            <a:t>5</a:t>
          </a:r>
          <a:endParaRPr lang="en-US" b="1" i="0" dirty="0">
            <a:solidFill>
              <a:schemeClr val="tx1"/>
            </a:solidFill>
          </a:endParaRPr>
        </a:p>
      </dgm:t>
    </dgm:pt>
    <dgm:pt modelId="{609E5000-78C2-ED45-A389-ADB52544B131}" type="parTrans" cxnId="{F5EAEA63-A4C8-804B-B3CA-168E7629C637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5343A05D-AEA9-3C40-A0CE-484FAA0C446A}" type="sibTrans" cxnId="{F5EAEA63-A4C8-804B-B3CA-168E7629C637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90B3EA67-7B91-C24F-B64A-FAE611AA5EB4}">
      <dgm:prSet/>
      <dgm:spPr>
        <a:ln>
          <a:solidFill>
            <a:schemeClr val="accent2"/>
          </a:solidFill>
        </a:ln>
      </dgm:spPr>
      <dgm:t>
        <a:bodyPr/>
        <a:lstStyle/>
        <a:p>
          <a:pPr rtl="0"/>
          <a:r>
            <a:rPr lang="en-US" b="1" i="0" dirty="0" smtClean="0">
              <a:solidFill>
                <a:schemeClr val="tx1"/>
              </a:solidFill>
            </a:rPr>
            <a:t>7</a:t>
          </a:r>
          <a:endParaRPr lang="en-US" b="1" i="0" dirty="0">
            <a:solidFill>
              <a:schemeClr val="tx1"/>
            </a:solidFill>
          </a:endParaRPr>
        </a:p>
      </dgm:t>
    </dgm:pt>
    <dgm:pt modelId="{9D9D9C50-023C-FD4A-993B-2108890F2BEA}" type="parTrans" cxnId="{80A00834-F974-8240-A9B3-07AFC0581D13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5434573F-37B0-5B4E-B8F5-14E5A3F28C9A}" type="sibTrans" cxnId="{80A00834-F974-8240-A9B3-07AFC0581D13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727C14DC-2AB3-D447-A046-00A9B6F4EE8D}">
      <dgm:prSet/>
      <dgm:spPr>
        <a:ln>
          <a:solidFill>
            <a:schemeClr val="accent2"/>
          </a:solidFill>
        </a:ln>
      </dgm:spPr>
      <dgm:t>
        <a:bodyPr/>
        <a:lstStyle/>
        <a:p>
          <a:pPr rtl="0"/>
          <a:r>
            <a:rPr lang="en-US" b="1" i="0" dirty="0" smtClean="0">
              <a:solidFill>
                <a:schemeClr val="tx1"/>
              </a:solidFill>
            </a:rPr>
            <a:t>8</a:t>
          </a:r>
          <a:endParaRPr lang="en-US" b="1" i="0" dirty="0">
            <a:solidFill>
              <a:schemeClr val="tx1"/>
            </a:solidFill>
          </a:endParaRPr>
        </a:p>
      </dgm:t>
    </dgm:pt>
    <dgm:pt modelId="{0E0264F1-17B0-9F4D-BDD9-D845752327BF}" type="parTrans" cxnId="{23953CD2-0096-7644-9EAB-127C1B463DE9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08364B8E-559C-D741-881D-C2B702BC9E2B}" type="sibTrans" cxnId="{23953CD2-0096-7644-9EAB-127C1B463DE9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8150C65E-A530-4933-A80B-4D7BE8ACD996}">
      <dgm:prSet/>
      <dgm:spPr/>
      <dgm:t>
        <a:bodyPr/>
        <a:lstStyle/>
        <a:p>
          <a:pPr rtl="0"/>
          <a:r>
            <a:rPr lang="en-US" b="0" i="0" dirty="0" smtClean="0">
              <a:solidFill>
                <a:schemeClr val="tx1"/>
              </a:solidFill>
            </a:rPr>
            <a:t>6</a:t>
          </a:r>
          <a:endParaRPr lang="en-US" b="0" i="0" dirty="0">
            <a:solidFill>
              <a:schemeClr val="tx1"/>
            </a:solidFill>
          </a:endParaRPr>
        </a:p>
      </dgm:t>
    </dgm:pt>
    <dgm:pt modelId="{D35018C5-7D72-4955-AC8B-0DA7FB0D2706}" type="parTrans" cxnId="{5AD5DED2-16AA-4E43-A8A3-1421F9F7ED47}">
      <dgm:prSet/>
      <dgm:spPr/>
      <dgm:t>
        <a:bodyPr/>
        <a:lstStyle/>
        <a:p>
          <a:endParaRPr lang="en-US"/>
        </a:p>
      </dgm:t>
    </dgm:pt>
    <dgm:pt modelId="{A7488746-981E-44A1-A817-8A9598ECCF1F}" type="sibTrans" cxnId="{5AD5DED2-16AA-4E43-A8A3-1421F9F7ED47}">
      <dgm:prSet/>
      <dgm:spPr/>
      <dgm:t>
        <a:bodyPr/>
        <a:lstStyle/>
        <a:p>
          <a:endParaRPr lang="en-US"/>
        </a:p>
      </dgm:t>
    </dgm:pt>
    <dgm:pt modelId="{ECA6F0E0-67AF-4830-B1A5-551A71180E80}">
      <dgm:prSet/>
      <dgm:spPr/>
      <dgm:t>
        <a:bodyPr/>
        <a:lstStyle/>
        <a:p>
          <a:pPr rtl="0"/>
          <a:r>
            <a:rPr lang="en-US" b="0" i="0" dirty="0" smtClean="0">
              <a:solidFill>
                <a:schemeClr val="tx1"/>
              </a:solidFill>
            </a:rPr>
            <a:t>rescind access permission</a:t>
          </a:r>
          <a:endParaRPr lang="en-US" b="0" i="0" dirty="0">
            <a:solidFill>
              <a:schemeClr val="tx1"/>
            </a:solidFill>
          </a:endParaRPr>
        </a:p>
      </dgm:t>
    </dgm:pt>
    <dgm:pt modelId="{D3B38CD7-D6F4-47EA-8B77-224662C6399F}" type="parTrans" cxnId="{F258D56B-F8FB-4F2F-95D7-C1FA73A85949}">
      <dgm:prSet/>
      <dgm:spPr/>
      <dgm:t>
        <a:bodyPr/>
        <a:lstStyle/>
        <a:p>
          <a:endParaRPr lang="en-US"/>
        </a:p>
      </dgm:t>
    </dgm:pt>
    <dgm:pt modelId="{81A8575F-5AA9-4929-B9BF-BEBC0FCF895B}" type="sibTrans" cxnId="{F258D56B-F8FB-4F2F-95D7-C1FA73A85949}">
      <dgm:prSet/>
      <dgm:spPr/>
      <dgm:t>
        <a:bodyPr/>
        <a:lstStyle/>
        <a:p>
          <a:endParaRPr lang="en-US"/>
        </a:p>
      </dgm:t>
    </dgm:pt>
    <dgm:pt modelId="{006FFA2A-4A0B-8F44-ADA8-6002858A6344}" type="pres">
      <dgm:prSet presAssocID="{41864220-AD19-C740-B703-E8CD8D69583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96081C-CB32-D44B-83E5-C6B22C7DA570}" type="pres">
      <dgm:prSet presAssocID="{A8CE5374-C857-014A-A801-6071CB2FAA97}" presName="composite" presStyleCnt="0"/>
      <dgm:spPr/>
    </dgm:pt>
    <dgm:pt modelId="{CA25DA59-4625-1C42-A80D-404D30A31036}" type="pres">
      <dgm:prSet presAssocID="{A8CE5374-C857-014A-A801-6071CB2FAA97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B112B2-B47E-4241-9243-6688EB0D4274}" type="pres">
      <dgm:prSet presAssocID="{A8CE5374-C857-014A-A801-6071CB2FAA97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2059BA-269B-794E-AB0F-7D4612270E5C}" type="pres">
      <dgm:prSet presAssocID="{40DD9CA8-9538-C44B-A25A-4E07AE0093CA}" presName="sp" presStyleCnt="0"/>
      <dgm:spPr/>
    </dgm:pt>
    <dgm:pt modelId="{0BBC9692-188E-8C42-BBE5-2538A18035B8}" type="pres">
      <dgm:prSet presAssocID="{5214F8D6-EBA9-A14B-BFD0-1B1F9D96F787}" presName="composite" presStyleCnt="0"/>
      <dgm:spPr/>
    </dgm:pt>
    <dgm:pt modelId="{A9CE0305-B087-5845-AD63-E3B2D12B89C3}" type="pres">
      <dgm:prSet presAssocID="{5214F8D6-EBA9-A14B-BFD0-1B1F9D96F787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78BBE-2CB5-6946-9507-CC4C173E2B48}" type="pres">
      <dgm:prSet presAssocID="{5214F8D6-EBA9-A14B-BFD0-1B1F9D96F787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D6600-7A86-0844-AE1F-E43F11A78579}" type="pres">
      <dgm:prSet presAssocID="{E11B0C1D-2D13-C943-9800-AEDB611A3505}" presName="sp" presStyleCnt="0"/>
      <dgm:spPr/>
    </dgm:pt>
    <dgm:pt modelId="{F2716B5B-C59D-4E48-B967-5E14C8FDF349}" type="pres">
      <dgm:prSet presAssocID="{98E692DF-374E-8A46-81FE-7670E0191396}" presName="composite" presStyleCnt="0"/>
      <dgm:spPr/>
    </dgm:pt>
    <dgm:pt modelId="{546E036F-9767-B442-8FA7-33CB6A432BDC}" type="pres">
      <dgm:prSet presAssocID="{98E692DF-374E-8A46-81FE-7670E0191396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BCBD9E-674F-5847-8331-6059C85730FD}" type="pres">
      <dgm:prSet presAssocID="{98E692DF-374E-8A46-81FE-7670E0191396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2F93D2-1BB6-F14D-A460-B20361004124}" type="pres">
      <dgm:prSet presAssocID="{76BAB370-2224-414E-A9AD-0FC0A6477E75}" presName="sp" presStyleCnt="0"/>
      <dgm:spPr/>
    </dgm:pt>
    <dgm:pt modelId="{6C6A5075-361A-5D49-B17B-C216BAF38209}" type="pres">
      <dgm:prSet presAssocID="{A80612D6-BB6F-3F46-966B-0887EF95A38C}" presName="composite" presStyleCnt="0"/>
      <dgm:spPr/>
    </dgm:pt>
    <dgm:pt modelId="{1CEB9025-4447-D343-A9F6-03AD2B98071B}" type="pres">
      <dgm:prSet presAssocID="{A80612D6-BB6F-3F46-966B-0887EF95A38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4C9363-FB04-8542-86C7-E307D3712DF4}" type="pres">
      <dgm:prSet presAssocID="{A80612D6-BB6F-3F46-966B-0887EF95A38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F6C552-866A-8C48-A84C-016FB45743CF}" type="pres">
      <dgm:prSet presAssocID="{81C7E733-517A-9F4B-B3D9-4635B3719E45}" presName="sp" presStyleCnt="0"/>
      <dgm:spPr/>
    </dgm:pt>
    <dgm:pt modelId="{32268032-AB2C-8C42-B2E7-BBBE7B8C7273}" type="pres">
      <dgm:prSet presAssocID="{48CA931B-4067-6B47-8926-114760E8BD52}" presName="composite" presStyleCnt="0"/>
      <dgm:spPr/>
    </dgm:pt>
    <dgm:pt modelId="{446D364E-C350-C24F-AB53-D274F91FD620}" type="pres">
      <dgm:prSet presAssocID="{48CA931B-4067-6B47-8926-114760E8BD52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B01018-B738-594D-8EB9-6BED8ADD994E}" type="pres">
      <dgm:prSet presAssocID="{48CA931B-4067-6B47-8926-114760E8BD52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5B8CA3-E724-814C-9F41-7C2EE2E5C7B7}" type="pres">
      <dgm:prSet presAssocID="{5343A05D-AEA9-3C40-A0CE-484FAA0C446A}" presName="sp" presStyleCnt="0"/>
      <dgm:spPr/>
    </dgm:pt>
    <dgm:pt modelId="{BFA067F0-4AA6-4706-A249-FA3D5E558D9D}" type="pres">
      <dgm:prSet presAssocID="{8150C65E-A530-4933-A80B-4D7BE8ACD996}" presName="composite" presStyleCnt="0"/>
      <dgm:spPr/>
    </dgm:pt>
    <dgm:pt modelId="{C82948B3-A004-47C3-95BA-DEE3CADC5498}" type="pres">
      <dgm:prSet presAssocID="{8150C65E-A530-4933-A80B-4D7BE8ACD996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16FDB1-DFFB-4E04-AB65-F1E719330383}" type="pres">
      <dgm:prSet presAssocID="{8150C65E-A530-4933-A80B-4D7BE8ACD996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4F368A-C008-4AF4-ABF6-0B72AAE8E711}" type="pres">
      <dgm:prSet presAssocID="{A7488746-981E-44A1-A817-8A9598ECCF1F}" presName="sp" presStyleCnt="0"/>
      <dgm:spPr/>
    </dgm:pt>
    <dgm:pt modelId="{95C3F216-849B-434B-9989-557AB34F4D59}" type="pres">
      <dgm:prSet presAssocID="{90B3EA67-7B91-C24F-B64A-FAE611AA5EB4}" presName="composite" presStyleCnt="0"/>
      <dgm:spPr/>
    </dgm:pt>
    <dgm:pt modelId="{EE7A1116-2B71-4F42-B553-C25F38D5B78D}" type="pres">
      <dgm:prSet presAssocID="{90B3EA67-7B91-C24F-B64A-FAE611AA5EB4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72D511-6082-6441-BB47-14AF6793F2C8}" type="pres">
      <dgm:prSet presAssocID="{90B3EA67-7B91-C24F-B64A-FAE611AA5EB4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7A1DC7-EB62-484F-A75B-5470993ACBC7}" type="pres">
      <dgm:prSet presAssocID="{5434573F-37B0-5B4E-B8F5-14E5A3F28C9A}" presName="sp" presStyleCnt="0"/>
      <dgm:spPr/>
    </dgm:pt>
    <dgm:pt modelId="{63BEC22B-997E-2248-98B5-36A2E62319F0}" type="pres">
      <dgm:prSet presAssocID="{727C14DC-2AB3-D447-A046-00A9B6F4EE8D}" presName="composite" presStyleCnt="0"/>
      <dgm:spPr/>
    </dgm:pt>
    <dgm:pt modelId="{89C34C1E-C19F-4F40-BD56-ACB531D831B0}" type="pres">
      <dgm:prSet presAssocID="{727C14DC-2AB3-D447-A046-00A9B6F4EE8D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07EFFA-DC00-664C-BFB7-288857A8FAEE}" type="pres">
      <dgm:prSet presAssocID="{727C14DC-2AB3-D447-A046-00A9B6F4EE8D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C12B3F-7CB5-B245-A687-D17A99BEB4B8}" srcId="{727C14DC-2AB3-D447-A046-00A9B6F4EE8D}" destId="{8DB75C1C-D269-C04D-8D04-E94454DD890E}" srcOrd="0" destOrd="0" parTransId="{1609C14C-1FB0-F947-944E-E9C4D82EB7EF}" sibTransId="{F065EC7B-A803-014E-9A95-AA48DE929981}"/>
    <dgm:cxn modelId="{A100A190-2608-46F1-B03A-BF0E57C6D8FB}" type="presOf" srcId="{ECA6F0E0-67AF-4830-B1A5-551A71180E80}" destId="{8E16FDB1-DFFB-4E04-AB65-F1E719330383}" srcOrd="0" destOrd="0" presId="urn:microsoft.com/office/officeart/2005/8/layout/chevron2"/>
    <dgm:cxn modelId="{E95879C2-572B-F444-BA80-0A391A0D4B94}" srcId="{48CA931B-4067-6B47-8926-114760E8BD52}" destId="{3757CE3C-FC23-414A-8B42-52A6550917DA}" srcOrd="0" destOrd="0" parTransId="{45A0A746-7701-A94B-8D73-AA0462BFB386}" sibTransId="{624284D2-E44B-2041-8CA9-EA5DEFDB05E3}"/>
    <dgm:cxn modelId="{F56D6F51-D561-4C50-8F1A-80942425C301}" type="presOf" srcId="{8DB75C1C-D269-C04D-8D04-E94454DD890E}" destId="{C707EFFA-DC00-664C-BFB7-288857A8FAEE}" srcOrd="0" destOrd="0" presId="urn:microsoft.com/office/officeart/2005/8/layout/chevron2"/>
    <dgm:cxn modelId="{59A33D2A-D4D6-44F1-BFCC-48D0C6C0C7C2}" type="presOf" srcId="{98E692DF-374E-8A46-81FE-7670E0191396}" destId="{546E036F-9767-B442-8FA7-33CB6A432BDC}" srcOrd="0" destOrd="0" presId="urn:microsoft.com/office/officeart/2005/8/layout/chevron2"/>
    <dgm:cxn modelId="{F5EAEA63-A4C8-804B-B3CA-168E7629C637}" srcId="{41864220-AD19-C740-B703-E8CD8D69583C}" destId="{48CA931B-4067-6B47-8926-114760E8BD52}" srcOrd="4" destOrd="0" parTransId="{609E5000-78C2-ED45-A389-ADB52544B131}" sibTransId="{5343A05D-AEA9-3C40-A0CE-484FAA0C446A}"/>
    <dgm:cxn modelId="{4F442DF8-0788-EB41-8346-2E6929F95B53}" srcId="{41864220-AD19-C740-B703-E8CD8D69583C}" destId="{A8CE5374-C857-014A-A801-6071CB2FAA97}" srcOrd="0" destOrd="0" parTransId="{1A3335DD-6E7C-FF4F-9E04-98B50994E4E5}" sibTransId="{40DD9CA8-9538-C44B-A25A-4E07AE0093CA}"/>
    <dgm:cxn modelId="{11B8351D-FB78-459E-B947-2E4B95965D4B}" type="presOf" srcId="{6547460C-CC36-A94C-A915-8B924A91E2D3}" destId="{43B112B2-B47E-4241-9243-6688EB0D4274}" srcOrd="0" destOrd="0" presId="urn:microsoft.com/office/officeart/2005/8/layout/chevron2"/>
    <dgm:cxn modelId="{23953CD2-0096-7644-9EAB-127C1B463DE9}" srcId="{41864220-AD19-C740-B703-E8CD8D69583C}" destId="{727C14DC-2AB3-D447-A046-00A9B6F4EE8D}" srcOrd="7" destOrd="0" parTransId="{0E0264F1-17B0-9F4D-BDD9-D845752327BF}" sibTransId="{08364B8E-559C-D741-881D-C2B702BC9E2B}"/>
    <dgm:cxn modelId="{C0CC9215-3B03-4EFB-87A5-0666BFD33B24}" type="presOf" srcId="{48CA931B-4067-6B47-8926-114760E8BD52}" destId="{446D364E-C350-C24F-AB53-D274F91FD620}" srcOrd="0" destOrd="0" presId="urn:microsoft.com/office/officeart/2005/8/layout/chevron2"/>
    <dgm:cxn modelId="{4A2C9692-B88E-4DC7-A324-AAC8EE700D12}" type="presOf" srcId="{727C14DC-2AB3-D447-A046-00A9B6F4EE8D}" destId="{89C34C1E-C19F-4F40-BD56-ACB531D831B0}" srcOrd="0" destOrd="0" presId="urn:microsoft.com/office/officeart/2005/8/layout/chevron2"/>
    <dgm:cxn modelId="{61D73F36-1991-42A8-A865-A2D797E08821}" type="presOf" srcId="{90B3EA67-7B91-C24F-B64A-FAE611AA5EB4}" destId="{EE7A1116-2B71-4F42-B553-C25F38D5B78D}" srcOrd="0" destOrd="0" presId="urn:microsoft.com/office/officeart/2005/8/layout/chevron2"/>
    <dgm:cxn modelId="{63BF8D87-5256-4CEF-8660-906B9AC1E188}" type="presOf" srcId="{14D0FB2A-0C7F-5149-97F3-E9F92C38355A}" destId="{3B72D511-6082-6441-BB47-14AF6793F2C8}" srcOrd="0" destOrd="0" presId="urn:microsoft.com/office/officeart/2005/8/layout/chevron2"/>
    <dgm:cxn modelId="{4B6C3ECC-8B9E-F849-9ED1-64A5F7AA6090}" srcId="{A80612D6-BB6F-3F46-966B-0887EF95A38C}" destId="{2838591D-5826-9A4C-8207-FEA8C55AEEC5}" srcOrd="0" destOrd="0" parTransId="{E19EFF9C-37CA-C24D-B6C2-9BCC3ACAFBBC}" sibTransId="{F88FECFF-C141-CB4F-AABB-0C9548EBF516}"/>
    <dgm:cxn modelId="{1CF319D4-A139-43B9-9E92-A3B707DEA2D4}" type="presOf" srcId="{118C265B-BB1C-E843-8EC4-A17834299CE4}" destId="{34878BBE-2CB5-6946-9507-CC4C173E2B48}" srcOrd="0" destOrd="0" presId="urn:microsoft.com/office/officeart/2005/8/layout/chevron2"/>
    <dgm:cxn modelId="{73F3D00A-A7DE-B540-8390-7F78C988F077}" srcId="{90B3EA67-7B91-C24F-B64A-FAE611AA5EB4}" destId="{14D0FB2A-0C7F-5149-97F3-E9F92C38355A}" srcOrd="0" destOrd="0" parTransId="{7B2B5106-4B1B-9F41-B9D8-063AEFF86F3E}" sibTransId="{3B68D185-4C5B-B84D-BAF3-895DC59266FE}"/>
    <dgm:cxn modelId="{68F17563-F0E1-7A42-A997-A23FE2D96159}" srcId="{41864220-AD19-C740-B703-E8CD8D69583C}" destId="{A80612D6-BB6F-3F46-966B-0887EF95A38C}" srcOrd="3" destOrd="0" parTransId="{7FF34A26-6B2B-E44F-B1E6-06D562EAEA61}" sibTransId="{81C7E733-517A-9F4B-B3D9-4635B3719E45}"/>
    <dgm:cxn modelId="{19BEA04D-1145-0643-8F6B-C770574BAF39}" srcId="{5214F8D6-EBA9-A14B-BFD0-1B1F9D96F787}" destId="{118C265B-BB1C-E843-8EC4-A17834299CE4}" srcOrd="0" destOrd="0" parTransId="{4B3A6D24-BD27-2441-8047-D0075DCB87D2}" sibTransId="{FEC84486-D55A-5A4E-8940-A287F135CDE2}"/>
    <dgm:cxn modelId="{25272CD1-C0B0-F04D-95DA-78C66F3D406C}" srcId="{A8CE5374-C857-014A-A801-6071CB2FAA97}" destId="{6547460C-CC36-A94C-A915-8B924A91E2D3}" srcOrd="0" destOrd="0" parTransId="{BACE7A90-F6D1-F34D-9714-8E983F3BC544}" sibTransId="{B2A29815-BF94-AF46-865C-A92824B0E708}"/>
    <dgm:cxn modelId="{12394BD3-2F4B-462A-AEFB-8F9E9105D270}" type="presOf" srcId="{A80612D6-BB6F-3F46-966B-0887EF95A38C}" destId="{1CEB9025-4447-D343-A9F6-03AD2B98071B}" srcOrd="0" destOrd="0" presId="urn:microsoft.com/office/officeart/2005/8/layout/chevron2"/>
    <dgm:cxn modelId="{B4961B37-8CAD-4AE8-B903-D8BDCA9168D0}" type="presOf" srcId="{71B79018-E2A7-3E4D-8396-137F6D8B13BA}" destId="{B5BCBD9E-674F-5847-8331-6059C85730FD}" srcOrd="0" destOrd="0" presId="urn:microsoft.com/office/officeart/2005/8/layout/chevron2"/>
    <dgm:cxn modelId="{E1082121-0A1C-48A8-83E5-4C35D707FD18}" type="presOf" srcId="{5214F8D6-EBA9-A14B-BFD0-1B1F9D96F787}" destId="{A9CE0305-B087-5845-AD63-E3B2D12B89C3}" srcOrd="0" destOrd="0" presId="urn:microsoft.com/office/officeart/2005/8/layout/chevron2"/>
    <dgm:cxn modelId="{950C3FE6-E110-DB4A-B75E-CCA6214C753E}" srcId="{41864220-AD19-C740-B703-E8CD8D69583C}" destId="{5214F8D6-EBA9-A14B-BFD0-1B1F9D96F787}" srcOrd="1" destOrd="0" parTransId="{ACF6F2AC-144A-C341-A568-9F12DDC80FF2}" sibTransId="{E11B0C1D-2D13-C943-9800-AEDB611A3505}"/>
    <dgm:cxn modelId="{95BF4362-5067-477A-9127-B0C00990EE50}" type="presOf" srcId="{A8CE5374-C857-014A-A801-6071CB2FAA97}" destId="{CA25DA59-4625-1C42-A80D-404D30A31036}" srcOrd="0" destOrd="0" presId="urn:microsoft.com/office/officeart/2005/8/layout/chevron2"/>
    <dgm:cxn modelId="{DAB81202-42F2-B442-BE59-F10BBDA8C2B1}" srcId="{41864220-AD19-C740-B703-E8CD8D69583C}" destId="{98E692DF-374E-8A46-81FE-7670E0191396}" srcOrd="2" destOrd="0" parTransId="{4AF8BCE6-2B2A-C24E-AD13-DF324F9DCFE8}" sibTransId="{76BAB370-2224-414E-A9AD-0FC0A6477E75}"/>
    <dgm:cxn modelId="{981F9C3C-FD3A-4C4F-81C6-D61ED21122B4}" type="presOf" srcId="{3757CE3C-FC23-414A-8B42-52A6550917DA}" destId="{96B01018-B738-594D-8EB9-6BED8ADD994E}" srcOrd="0" destOrd="0" presId="urn:microsoft.com/office/officeart/2005/8/layout/chevron2"/>
    <dgm:cxn modelId="{4101F018-4157-4C50-8A7D-03ED42199D01}" type="presOf" srcId="{2838591D-5826-9A4C-8207-FEA8C55AEEC5}" destId="{864C9363-FB04-8542-86C7-E307D3712DF4}" srcOrd="0" destOrd="0" presId="urn:microsoft.com/office/officeart/2005/8/layout/chevron2"/>
    <dgm:cxn modelId="{152874C2-CD3B-4C94-8ECA-1EEAFB23CA0F}" type="presOf" srcId="{8150C65E-A530-4933-A80B-4D7BE8ACD996}" destId="{C82948B3-A004-47C3-95BA-DEE3CADC5498}" srcOrd="0" destOrd="0" presId="urn:microsoft.com/office/officeart/2005/8/layout/chevron2"/>
    <dgm:cxn modelId="{80A00834-F974-8240-A9B3-07AFC0581D13}" srcId="{41864220-AD19-C740-B703-E8CD8D69583C}" destId="{90B3EA67-7B91-C24F-B64A-FAE611AA5EB4}" srcOrd="6" destOrd="0" parTransId="{9D9D9C50-023C-FD4A-993B-2108890F2BEA}" sibTransId="{5434573F-37B0-5B4E-B8F5-14E5A3F28C9A}"/>
    <dgm:cxn modelId="{F258D56B-F8FB-4F2F-95D7-C1FA73A85949}" srcId="{8150C65E-A530-4933-A80B-4D7BE8ACD996}" destId="{ECA6F0E0-67AF-4830-B1A5-551A71180E80}" srcOrd="0" destOrd="0" parTransId="{D3B38CD7-D6F4-47EA-8B77-224662C6399F}" sibTransId="{81A8575F-5AA9-4929-B9BF-BEBC0FCF895B}"/>
    <dgm:cxn modelId="{5AD5DED2-16AA-4E43-A8A3-1421F9F7ED47}" srcId="{41864220-AD19-C740-B703-E8CD8D69583C}" destId="{8150C65E-A530-4933-A80B-4D7BE8ACD996}" srcOrd="5" destOrd="0" parTransId="{D35018C5-7D72-4955-AC8B-0DA7FB0D2706}" sibTransId="{A7488746-981E-44A1-A817-8A9598ECCF1F}"/>
    <dgm:cxn modelId="{FC8B8957-595A-4211-80BC-1C75DB4A08F6}" type="presOf" srcId="{41864220-AD19-C740-B703-E8CD8D69583C}" destId="{006FFA2A-4A0B-8F44-ADA8-6002858A6344}" srcOrd="0" destOrd="0" presId="urn:microsoft.com/office/officeart/2005/8/layout/chevron2"/>
    <dgm:cxn modelId="{E664A4FC-4763-634D-9E2C-9F13A8194836}" srcId="{98E692DF-374E-8A46-81FE-7670E0191396}" destId="{71B79018-E2A7-3E4D-8396-137F6D8B13BA}" srcOrd="0" destOrd="0" parTransId="{FAF1AB19-DE88-9F44-881E-D1DD8D1CEF10}" sibTransId="{3B8D66F2-FCC0-DD40-B032-7DC0FEA9068D}"/>
    <dgm:cxn modelId="{F6718CA6-AF1A-4286-AC48-7C7537956408}" type="presParOf" srcId="{006FFA2A-4A0B-8F44-ADA8-6002858A6344}" destId="{C796081C-CB32-D44B-83E5-C6B22C7DA570}" srcOrd="0" destOrd="0" presId="urn:microsoft.com/office/officeart/2005/8/layout/chevron2"/>
    <dgm:cxn modelId="{6BF06885-A2DD-440A-B8AC-5FE2D807F713}" type="presParOf" srcId="{C796081C-CB32-D44B-83E5-C6B22C7DA570}" destId="{CA25DA59-4625-1C42-A80D-404D30A31036}" srcOrd="0" destOrd="0" presId="urn:microsoft.com/office/officeart/2005/8/layout/chevron2"/>
    <dgm:cxn modelId="{FE361440-C4C8-4959-BE5C-C15ED14B31AD}" type="presParOf" srcId="{C796081C-CB32-D44B-83E5-C6B22C7DA570}" destId="{43B112B2-B47E-4241-9243-6688EB0D4274}" srcOrd="1" destOrd="0" presId="urn:microsoft.com/office/officeart/2005/8/layout/chevron2"/>
    <dgm:cxn modelId="{7FEC4BC1-7D77-4682-ADD2-76215F7E2DE5}" type="presParOf" srcId="{006FFA2A-4A0B-8F44-ADA8-6002858A6344}" destId="{D92059BA-269B-794E-AB0F-7D4612270E5C}" srcOrd="1" destOrd="0" presId="urn:microsoft.com/office/officeart/2005/8/layout/chevron2"/>
    <dgm:cxn modelId="{F8811852-02C1-40E3-96F5-70781DEEBEDA}" type="presParOf" srcId="{006FFA2A-4A0B-8F44-ADA8-6002858A6344}" destId="{0BBC9692-188E-8C42-BBE5-2538A18035B8}" srcOrd="2" destOrd="0" presId="urn:microsoft.com/office/officeart/2005/8/layout/chevron2"/>
    <dgm:cxn modelId="{605FD67F-18E1-4110-B804-5CCC83819111}" type="presParOf" srcId="{0BBC9692-188E-8C42-BBE5-2538A18035B8}" destId="{A9CE0305-B087-5845-AD63-E3B2D12B89C3}" srcOrd="0" destOrd="0" presId="urn:microsoft.com/office/officeart/2005/8/layout/chevron2"/>
    <dgm:cxn modelId="{F6FBAB65-28BB-4FC0-AC57-6B42DC8BD6E6}" type="presParOf" srcId="{0BBC9692-188E-8C42-BBE5-2538A18035B8}" destId="{34878BBE-2CB5-6946-9507-CC4C173E2B48}" srcOrd="1" destOrd="0" presId="urn:microsoft.com/office/officeart/2005/8/layout/chevron2"/>
    <dgm:cxn modelId="{3F00A1F8-2D32-4058-A62E-D204B01D842E}" type="presParOf" srcId="{006FFA2A-4A0B-8F44-ADA8-6002858A6344}" destId="{FA9D6600-7A86-0844-AE1F-E43F11A78579}" srcOrd="3" destOrd="0" presId="urn:microsoft.com/office/officeart/2005/8/layout/chevron2"/>
    <dgm:cxn modelId="{B039F3B9-6868-4811-AEF0-69C12253DAFD}" type="presParOf" srcId="{006FFA2A-4A0B-8F44-ADA8-6002858A6344}" destId="{F2716B5B-C59D-4E48-B967-5E14C8FDF349}" srcOrd="4" destOrd="0" presId="urn:microsoft.com/office/officeart/2005/8/layout/chevron2"/>
    <dgm:cxn modelId="{DED9AFAC-EFA4-4B2D-B46F-56171C7E36A4}" type="presParOf" srcId="{F2716B5B-C59D-4E48-B967-5E14C8FDF349}" destId="{546E036F-9767-B442-8FA7-33CB6A432BDC}" srcOrd="0" destOrd="0" presId="urn:microsoft.com/office/officeart/2005/8/layout/chevron2"/>
    <dgm:cxn modelId="{2A446921-975A-410F-89ED-682AB31156F7}" type="presParOf" srcId="{F2716B5B-C59D-4E48-B967-5E14C8FDF349}" destId="{B5BCBD9E-674F-5847-8331-6059C85730FD}" srcOrd="1" destOrd="0" presId="urn:microsoft.com/office/officeart/2005/8/layout/chevron2"/>
    <dgm:cxn modelId="{F819FC69-787D-417C-B2D6-8E643DAC0DA3}" type="presParOf" srcId="{006FFA2A-4A0B-8F44-ADA8-6002858A6344}" destId="{2F2F93D2-1BB6-F14D-A460-B20361004124}" srcOrd="5" destOrd="0" presId="urn:microsoft.com/office/officeart/2005/8/layout/chevron2"/>
    <dgm:cxn modelId="{9AD6EFA6-0C20-4E55-A04C-08C1D9E5E0A0}" type="presParOf" srcId="{006FFA2A-4A0B-8F44-ADA8-6002858A6344}" destId="{6C6A5075-361A-5D49-B17B-C216BAF38209}" srcOrd="6" destOrd="0" presId="urn:microsoft.com/office/officeart/2005/8/layout/chevron2"/>
    <dgm:cxn modelId="{8A23070D-29AD-46F8-BBB0-FC6DF240096D}" type="presParOf" srcId="{6C6A5075-361A-5D49-B17B-C216BAF38209}" destId="{1CEB9025-4447-D343-A9F6-03AD2B98071B}" srcOrd="0" destOrd="0" presId="urn:microsoft.com/office/officeart/2005/8/layout/chevron2"/>
    <dgm:cxn modelId="{20D82A1B-83A9-491D-9197-1CF753A2BE4D}" type="presParOf" srcId="{6C6A5075-361A-5D49-B17B-C216BAF38209}" destId="{864C9363-FB04-8542-86C7-E307D3712DF4}" srcOrd="1" destOrd="0" presId="urn:microsoft.com/office/officeart/2005/8/layout/chevron2"/>
    <dgm:cxn modelId="{72A0DE09-97BE-453C-9DC4-C833AE666C81}" type="presParOf" srcId="{006FFA2A-4A0B-8F44-ADA8-6002858A6344}" destId="{5CF6C552-866A-8C48-A84C-016FB45743CF}" srcOrd="7" destOrd="0" presId="urn:microsoft.com/office/officeart/2005/8/layout/chevron2"/>
    <dgm:cxn modelId="{AC058900-8BB9-4EA7-B305-F107FC2A4B3D}" type="presParOf" srcId="{006FFA2A-4A0B-8F44-ADA8-6002858A6344}" destId="{32268032-AB2C-8C42-B2E7-BBBE7B8C7273}" srcOrd="8" destOrd="0" presId="urn:microsoft.com/office/officeart/2005/8/layout/chevron2"/>
    <dgm:cxn modelId="{8D73A225-2506-42C4-BD29-388FA2F65F2A}" type="presParOf" srcId="{32268032-AB2C-8C42-B2E7-BBBE7B8C7273}" destId="{446D364E-C350-C24F-AB53-D274F91FD620}" srcOrd="0" destOrd="0" presId="urn:microsoft.com/office/officeart/2005/8/layout/chevron2"/>
    <dgm:cxn modelId="{457D0558-916E-45C4-BCB6-7B9B45E39E3E}" type="presParOf" srcId="{32268032-AB2C-8C42-B2E7-BBBE7B8C7273}" destId="{96B01018-B738-594D-8EB9-6BED8ADD994E}" srcOrd="1" destOrd="0" presId="urn:microsoft.com/office/officeart/2005/8/layout/chevron2"/>
    <dgm:cxn modelId="{2AB3E198-F4B4-492A-89E4-ADDC7A44F4A1}" type="presParOf" srcId="{006FFA2A-4A0B-8F44-ADA8-6002858A6344}" destId="{A65B8CA3-E724-814C-9F41-7C2EE2E5C7B7}" srcOrd="9" destOrd="0" presId="urn:microsoft.com/office/officeart/2005/8/layout/chevron2"/>
    <dgm:cxn modelId="{A774FEC0-6D93-4B34-B068-973CA030FBBE}" type="presParOf" srcId="{006FFA2A-4A0B-8F44-ADA8-6002858A6344}" destId="{BFA067F0-4AA6-4706-A249-FA3D5E558D9D}" srcOrd="10" destOrd="0" presId="urn:microsoft.com/office/officeart/2005/8/layout/chevron2"/>
    <dgm:cxn modelId="{EAB488EC-EC1E-4586-9041-8F81D69BA628}" type="presParOf" srcId="{BFA067F0-4AA6-4706-A249-FA3D5E558D9D}" destId="{C82948B3-A004-47C3-95BA-DEE3CADC5498}" srcOrd="0" destOrd="0" presId="urn:microsoft.com/office/officeart/2005/8/layout/chevron2"/>
    <dgm:cxn modelId="{EE9552D5-C3E5-444F-BEC4-603D6406F94F}" type="presParOf" srcId="{BFA067F0-4AA6-4706-A249-FA3D5E558D9D}" destId="{8E16FDB1-DFFB-4E04-AB65-F1E719330383}" srcOrd="1" destOrd="0" presId="urn:microsoft.com/office/officeart/2005/8/layout/chevron2"/>
    <dgm:cxn modelId="{71DCE19F-9C12-4EB5-BC94-5F41E23FB0C1}" type="presParOf" srcId="{006FFA2A-4A0B-8F44-ADA8-6002858A6344}" destId="{DF4F368A-C008-4AF4-ABF6-0B72AAE8E711}" srcOrd="11" destOrd="0" presId="urn:microsoft.com/office/officeart/2005/8/layout/chevron2"/>
    <dgm:cxn modelId="{4C8EC79D-E9D0-4EA5-AB8D-4FC4C0B2453E}" type="presParOf" srcId="{006FFA2A-4A0B-8F44-ADA8-6002858A6344}" destId="{95C3F216-849B-434B-9989-557AB34F4D59}" srcOrd="12" destOrd="0" presId="urn:microsoft.com/office/officeart/2005/8/layout/chevron2"/>
    <dgm:cxn modelId="{0FAF80DF-CB68-49DE-9B94-E05568E5165F}" type="presParOf" srcId="{95C3F216-849B-434B-9989-557AB34F4D59}" destId="{EE7A1116-2B71-4F42-B553-C25F38D5B78D}" srcOrd="0" destOrd="0" presId="urn:microsoft.com/office/officeart/2005/8/layout/chevron2"/>
    <dgm:cxn modelId="{6F8A4AD9-889C-46D4-BBAE-A243E4D8502F}" type="presParOf" srcId="{95C3F216-849B-434B-9989-557AB34F4D59}" destId="{3B72D511-6082-6441-BB47-14AF6793F2C8}" srcOrd="1" destOrd="0" presId="urn:microsoft.com/office/officeart/2005/8/layout/chevron2"/>
    <dgm:cxn modelId="{E0E3B173-D9CC-452D-9091-AD299C3FD7BB}" type="presParOf" srcId="{006FFA2A-4A0B-8F44-ADA8-6002858A6344}" destId="{737A1DC7-EB62-484F-A75B-5470993ACBC7}" srcOrd="13" destOrd="0" presId="urn:microsoft.com/office/officeart/2005/8/layout/chevron2"/>
    <dgm:cxn modelId="{F8E73185-1B55-4ACA-9D8F-9F79F27493E7}" type="presParOf" srcId="{006FFA2A-4A0B-8F44-ADA8-6002858A6344}" destId="{63BEC22B-997E-2248-98B5-36A2E62319F0}" srcOrd="14" destOrd="0" presId="urn:microsoft.com/office/officeart/2005/8/layout/chevron2"/>
    <dgm:cxn modelId="{6C30EBD9-680A-4B7C-A8BA-6BA8A7E6D6C3}" type="presParOf" srcId="{63BEC22B-997E-2248-98B5-36A2E62319F0}" destId="{89C34C1E-C19F-4F40-BD56-ACB531D831B0}" srcOrd="0" destOrd="0" presId="urn:microsoft.com/office/officeart/2005/8/layout/chevron2"/>
    <dgm:cxn modelId="{59D749F7-6FCA-41B1-AE3E-8CEFD22A0DC9}" type="presParOf" srcId="{63BEC22B-997E-2248-98B5-36A2E62319F0}" destId="{C707EFFA-DC00-664C-BFB7-288857A8FAE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44F152-C1B3-C245-B6CA-C70C0CDB52E5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9D75E1-D054-F940-8E2A-2DE2635CA4AB}">
      <dgm:prSet phldrT="[Text]"/>
      <dgm:spPr>
        <a:solidFill>
          <a:schemeClr val="accent1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</a:rPr>
            <a:t>threats that must be addressed:</a:t>
          </a:r>
          <a:endParaRPr lang="en-US" b="1" i="0" dirty="0">
            <a:solidFill>
              <a:schemeClr val="bg1"/>
            </a:solidFill>
          </a:endParaRPr>
        </a:p>
      </dgm:t>
    </dgm:pt>
    <dgm:pt modelId="{F6D9437E-23CA-2B42-B955-DC4FA9F93410}" type="parTrans" cxnId="{9804DE6D-0E90-3945-8958-DF6793356E01}">
      <dgm:prSet/>
      <dgm:spPr/>
      <dgm:t>
        <a:bodyPr/>
        <a:lstStyle/>
        <a:p>
          <a:endParaRPr lang="en-US"/>
        </a:p>
      </dgm:t>
    </dgm:pt>
    <dgm:pt modelId="{1EC014A9-6866-084A-AACF-0D67BA8FA9D0}" type="sibTrans" cxnId="{9804DE6D-0E90-3945-8958-DF6793356E01}">
      <dgm:prSet/>
      <dgm:spPr/>
      <dgm:t>
        <a:bodyPr/>
        <a:lstStyle/>
        <a:p>
          <a:endParaRPr lang="en-US"/>
        </a:p>
      </dgm:t>
    </dgm:pt>
    <dgm:pt modelId="{8324A5F5-398D-DD49-A810-4446FFD9F6A5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physical probing</a:t>
          </a:r>
        </a:p>
      </dgm:t>
    </dgm:pt>
    <dgm:pt modelId="{98CE1F18-6A3F-DE45-AD20-E419F3184C5C}" type="parTrans" cxnId="{DE78C806-C036-2643-B049-A272F5388E82}">
      <dgm:prSet/>
      <dgm:spPr/>
      <dgm:t>
        <a:bodyPr/>
        <a:lstStyle/>
        <a:p>
          <a:endParaRPr lang="en-US"/>
        </a:p>
      </dgm:t>
    </dgm:pt>
    <dgm:pt modelId="{40CAA3EF-30A8-CE42-8195-E03907398BB9}" type="sibTrans" cxnId="{DE78C806-C036-2643-B049-A272F5388E82}">
      <dgm:prSet/>
      <dgm:spPr/>
      <dgm:t>
        <a:bodyPr/>
        <a:lstStyle/>
        <a:p>
          <a:endParaRPr lang="en-US"/>
        </a:p>
      </dgm:t>
    </dgm:pt>
    <dgm:pt modelId="{7059ECB6-2BD8-B84D-9B2A-951B50366EC6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invalid input</a:t>
          </a:r>
        </a:p>
      </dgm:t>
    </dgm:pt>
    <dgm:pt modelId="{FA84AEE6-9D26-E74E-8EE2-C6394E86B55F}" type="parTrans" cxnId="{1BA5AEBD-92C7-934A-AE9B-0A026E22819A}">
      <dgm:prSet/>
      <dgm:spPr/>
      <dgm:t>
        <a:bodyPr/>
        <a:lstStyle/>
        <a:p>
          <a:endParaRPr lang="en-US"/>
        </a:p>
      </dgm:t>
    </dgm:pt>
    <dgm:pt modelId="{2622FFC3-3130-D949-A314-59597790F8F5}" type="sibTrans" cxnId="{1BA5AEBD-92C7-934A-AE9B-0A026E22819A}">
      <dgm:prSet/>
      <dgm:spPr/>
      <dgm:t>
        <a:bodyPr/>
        <a:lstStyle/>
        <a:p>
          <a:endParaRPr lang="en-US"/>
        </a:p>
      </dgm:t>
    </dgm:pt>
    <dgm:pt modelId="{56E7A64F-E33F-DE42-AD97-1461CD2B0A1C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linkage of multiple operations</a:t>
          </a:r>
        </a:p>
      </dgm:t>
    </dgm:pt>
    <dgm:pt modelId="{C2D0CD5C-8BAD-8542-8440-CF5A2A56BF83}" type="parTrans" cxnId="{78322921-AC29-DA4A-904E-40282078E54F}">
      <dgm:prSet/>
      <dgm:spPr/>
      <dgm:t>
        <a:bodyPr/>
        <a:lstStyle/>
        <a:p>
          <a:endParaRPr lang="en-US"/>
        </a:p>
      </dgm:t>
    </dgm:pt>
    <dgm:pt modelId="{F425F252-7D9A-B44A-92D2-36150C3EEEF9}" type="sibTrans" cxnId="{78322921-AC29-DA4A-904E-40282078E54F}">
      <dgm:prSet/>
      <dgm:spPr/>
      <dgm:t>
        <a:bodyPr/>
        <a:lstStyle/>
        <a:p>
          <a:endParaRPr lang="en-US"/>
        </a:p>
      </dgm:t>
    </dgm:pt>
    <dgm:pt modelId="{01D31343-4763-F242-AE5C-C994405C10FD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</a:rPr>
            <a:t>security objectives</a:t>
          </a:r>
        </a:p>
      </dgm:t>
    </dgm:pt>
    <dgm:pt modelId="{1AB883A2-5C38-3640-ABB5-2E07323BC1D0}" type="parTrans" cxnId="{7685F458-1ABB-AA4C-B4F5-E2E60ECB8927}">
      <dgm:prSet/>
      <dgm:spPr/>
      <dgm:t>
        <a:bodyPr/>
        <a:lstStyle/>
        <a:p>
          <a:endParaRPr lang="en-US"/>
        </a:p>
      </dgm:t>
    </dgm:pt>
    <dgm:pt modelId="{B02FD109-70E5-A34B-8979-E7747444992A}" type="sibTrans" cxnId="{7685F458-1ABB-AA4C-B4F5-E2E60ECB8927}">
      <dgm:prSet/>
      <dgm:spPr/>
      <dgm:t>
        <a:bodyPr/>
        <a:lstStyle/>
        <a:p>
          <a:endParaRPr lang="en-US"/>
        </a:p>
      </dgm:t>
    </dgm:pt>
    <dgm:pt modelId="{75E3E82C-3FA3-1D49-B1F0-B59C841CFC6F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reflect the stated intent to counter identified threats and comply with identified organizational security policies</a:t>
          </a:r>
        </a:p>
      </dgm:t>
    </dgm:pt>
    <dgm:pt modelId="{16120F3C-6345-874D-B6A1-7E447E5E8F04}" type="parTrans" cxnId="{F2154876-E24C-0D41-B870-00C06814830C}">
      <dgm:prSet/>
      <dgm:spPr/>
      <dgm:t>
        <a:bodyPr/>
        <a:lstStyle/>
        <a:p>
          <a:endParaRPr lang="en-US"/>
        </a:p>
      </dgm:t>
    </dgm:pt>
    <dgm:pt modelId="{D7FE26B0-C7BA-4D45-80E2-E287E13E336F}" type="sibTrans" cxnId="{F2154876-E24C-0D41-B870-00C06814830C}">
      <dgm:prSet/>
      <dgm:spPr/>
      <dgm:t>
        <a:bodyPr/>
        <a:lstStyle/>
        <a:p>
          <a:endParaRPr lang="en-US"/>
        </a:p>
      </dgm:t>
    </dgm:pt>
    <dgm:pt modelId="{97C74CFD-6DB7-9C4B-B159-7CAECDCE5937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</a:rPr>
            <a:t>security requirements</a:t>
          </a:r>
        </a:p>
      </dgm:t>
    </dgm:pt>
    <dgm:pt modelId="{9F9E765D-27EB-A347-8801-36523638A6D5}" type="parTrans" cxnId="{6AF93E35-4E91-AF42-AEC5-31D4401285D6}">
      <dgm:prSet/>
      <dgm:spPr/>
      <dgm:t>
        <a:bodyPr/>
        <a:lstStyle/>
        <a:p>
          <a:endParaRPr lang="en-US"/>
        </a:p>
      </dgm:t>
    </dgm:pt>
    <dgm:pt modelId="{9B4DC3B3-7153-7548-A2EF-9DB82BA72677}" type="sibTrans" cxnId="{6AF93E35-4E91-AF42-AEC5-31D4401285D6}">
      <dgm:prSet/>
      <dgm:spPr/>
      <dgm:t>
        <a:bodyPr/>
        <a:lstStyle/>
        <a:p>
          <a:endParaRPr lang="en-US"/>
        </a:p>
      </dgm:t>
    </dgm:pt>
    <dgm:pt modelId="{58C5305E-5BCE-E944-B520-F5E6F9B6C9C8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provided to thwart specific threats and to support specific policies under specific assumptions</a:t>
          </a:r>
        </a:p>
      </dgm:t>
    </dgm:pt>
    <dgm:pt modelId="{55DF8784-C7DF-7C44-8304-121CA0AA9ABD}" type="parTrans" cxnId="{F5DBAA31-0C72-CA4D-A491-85073D6BF1DB}">
      <dgm:prSet/>
      <dgm:spPr/>
      <dgm:t>
        <a:bodyPr/>
        <a:lstStyle/>
        <a:p>
          <a:endParaRPr lang="en-US"/>
        </a:p>
      </dgm:t>
    </dgm:pt>
    <dgm:pt modelId="{64AAEF57-83C5-BF47-85D3-F0825CC9EF93}" type="sibTrans" cxnId="{F5DBAA31-0C72-CA4D-A491-85073D6BF1DB}">
      <dgm:prSet/>
      <dgm:spPr/>
      <dgm:t>
        <a:bodyPr/>
        <a:lstStyle/>
        <a:p>
          <a:endParaRPr lang="en-US"/>
        </a:p>
      </dgm:t>
    </dgm:pt>
    <dgm:pt modelId="{6E949517-326E-7347-8F51-F87CE12E2764}" type="pres">
      <dgm:prSet presAssocID="{1844F152-C1B3-C245-B6CA-C70C0CDB52E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F4822E-CC71-FB46-8A40-7297011FA185}" type="pres">
      <dgm:prSet presAssocID="{FD9D75E1-D054-F940-8E2A-2DE2635CA4AB}" presName="parentLin" presStyleCnt="0"/>
      <dgm:spPr/>
    </dgm:pt>
    <dgm:pt modelId="{DA7226E9-2DB0-5744-A05F-11A1DF483770}" type="pres">
      <dgm:prSet presAssocID="{FD9D75E1-D054-F940-8E2A-2DE2635CA4AB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B608BEC1-61BC-4D4E-899B-1D99B8EF6E2A}" type="pres">
      <dgm:prSet presAssocID="{FD9D75E1-D054-F940-8E2A-2DE2635CA4AB}" presName="parentText" presStyleLbl="node1" presStyleIdx="0" presStyleCnt="3" custScaleX="60317" custLinFactNeighborX="-81481" custLinFactNeighborY="63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E92B8-2282-774C-8CA0-625800134E35}" type="pres">
      <dgm:prSet presAssocID="{FD9D75E1-D054-F940-8E2A-2DE2635CA4AB}" presName="negativeSpace" presStyleCnt="0"/>
      <dgm:spPr/>
    </dgm:pt>
    <dgm:pt modelId="{32E3C89F-ABC5-3A41-BA33-32CFE0E5CEF3}" type="pres">
      <dgm:prSet presAssocID="{FD9D75E1-D054-F940-8E2A-2DE2635CA4AB}" presName="childText" presStyleLbl="conFgAcc1" presStyleIdx="0" presStyleCnt="3" custScaleX="555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AA213-3BD3-A348-9B71-277E4507AD8D}" type="pres">
      <dgm:prSet presAssocID="{1EC014A9-6866-084A-AACF-0D67BA8FA9D0}" presName="spaceBetweenRectangles" presStyleCnt="0"/>
      <dgm:spPr/>
    </dgm:pt>
    <dgm:pt modelId="{F1547B94-417D-9D41-AEE6-C71E151D43E9}" type="pres">
      <dgm:prSet presAssocID="{01D31343-4763-F242-AE5C-C994405C10FD}" presName="parentLin" presStyleCnt="0"/>
      <dgm:spPr/>
    </dgm:pt>
    <dgm:pt modelId="{99F26DD2-66D0-F146-A544-685A16F89628}" type="pres">
      <dgm:prSet presAssocID="{01D31343-4763-F242-AE5C-C994405C10F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5819579F-58FE-A441-8B7D-1A14932E898C}" type="pres">
      <dgm:prSet presAssocID="{01D31343-4763-F242-AE5C-C994405C10FD}" presName="parentText" presStyleLbl="node1" presStyleIdx="1" presStyleCnt="3" custScaleX="39154" custLinFactNeighborX="-81481" custLinFactNeighborY="-295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8E3636-3C5B-9D42-BF28-2C0B0854DF9C}" type="pres">
      <dgm:prSet presAssocID="{01D31343-4763-F242-AE5C-C994405C10FD}" presName="negativeSpace" presStyleCnt="0"/>
      <dgm:spPr/>
    </dgm:pt>
    <dgm:pt modelId="{A0B25AA2-270E-2243-ABFE-429B568A1001}" type="pres">
      <dgm:prSet presAssocID="{01D31343-4763-F242-AE5C-C994405C10FD}" presName="childText" presStyleLbl="conFgAcc1" presStyleIdx="1" presStyleCnt="3" custScaleX="796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EEDE9F-4FC0-B341-9777-D065F72D2A6E}" type="pres">
      <dgm:prSet presAssocID="{B02FD109-70E5-A34B-8979-E7747444992A}" presName="spaceBetweenRectangles" presStyleCnt="0"/>
      <dgm:spPr/>
    </dgm:pt>
    <dgm:pt modelId="{76AFD5AE-8714-1F4E-80D5-BFEB2D3FAA9D}" type="pres">
      <dgm:prSet presAssocID="{97C74CFD-6DB7-9C4B-B159-7CAECDCE5937}" presName="parentLin" presStyleCnt="0"/>
      <dgm:spPr/>
    </dgm:pt>
    <dgm:pt modelId="{14B10D68-D0E3-6D4D-8165-358D3775F1AA}" type="pres">
      <dgm:prSet presAssocID="{97C74CFD-6DB7-9C4B-B159-7CAECDCE5937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E074BF73-508F-7B43-91A2-3610FB887FDD}" type="pres">
      <dgm:prSet presAssocID="{97C74CFD-6DB7-9C4B-B159-7CAECDCE5937}" presName="parentText" presStyleLbl="node1" presStyleIdx="2" presStyleCnt="3" custScaleX="41798" custLinFactNeighborX="-81481" custLinFactNeighborY="-51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094A6A-9469-5E40-8E5A-82061483357E}" type="pres">
      <dgm:prSet presAssocID="{97C74CFD-6DB7-9C4B-B159-7CAECDCE5937}" presName="negativeSpace" presStyleCnt="0"/>
      <dgm:spPr/>
    </dgm:pt>
    <dgm:pt modelId="{ED5B5051-0B23-7649-BD64-92D5DA7C4E8C}" type="pres">
      <dgm:prSet presAssocID="{97C74CFD-6DB7-9C4B-B159-7CAECDCE5937}" presName="childText" presStyleLbl="conFgAcc1" presStyleIdx="2" presStyleCnt="3" custScaleX="981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DBAA31-0C72-CA4D-A491-85073D6BF1DB}" srcId="{97C74CFD-6DB7-9C4B-B159-7CAECDCE5937}" destId="{58C5305E-5BCE-E944-B520-F5E6F9B6C9C8}" srcOrd="0" destOrd="0" parTransId="{55DF8784-C7DF-7C44-8304-121CA0AA9ABD}" sibTransId="{64AAEF57-83C5-BF47-85D3-F0825CC9EF93}"/>
    <dgm:cxn modelId="{7685F458-1ABB-AA4C-B4F5-E2E60ECB8927}" srcId="{1844F152-C1B3-C245-B6CA-C70C0CDB52E5}" destId="{01D31343-4763-F242-AE5C-C994405C10FD}" srcOrd="1" destOrd="0" parTransId="{1AB883A2-5C38-3640-ABB5-2E07323BC1D0}" sibTransId="{B02FD109-70E5-A34B-8979-E7747444992A}"/>
    <dgm:cxn modelId="{48982E41-F80D-4042-A189-D340E750CA22}" type="presOf" srcId="{75E3E82C-3FA3-1D49-B1F0-B59C841CFC6F}" destId="{A0B25AA2-270E-2243-ABFE-429B568A1001}" srcOrd="0" destOrd="0" presId="urn:microsoft.com/office/officeart/2005/8/layout/list1"/>
    <dgm:cxn modelId="{B69E41E6-9BD9-4FF8-B967-2322806728EE}" type="presOf" srcId="{8324A5F5-398D-DD49-A810-4446FFD9F6A5}" destId="{32E3C89F-ABC5-3A41-BA33-32CFE0E5CEF3}" srcOrd="0" destOrd="0" presId="urn:microsoft.com/office/officeart/2005/8/layout/list1"/>
    <dgm:cxn modelId="{78322921-AC29-DA4A-904E-40282078E54F}" srcId="{FD9D75E1-D054-F940-8E2A-2DE2635CA4AB}" destId="{56E7A64F-E33F-DE42-AD97-1461CD2B0A1C}" srcOrd="2" destOrd="0" parTransId="{C2D0CD5C-8BAD-8542-8440-CF5A2A56BF83}" sibTransId="{F425F252-7D9A-B44A-92D2-36150C3EEEF9}"/>
    <dgm:cxn modelId="{EAC3FF3F-4D75-4289-A101-4488E3D44834}" type="presOf" srcId="{01D31343-4763-F242-AE5C-C994405C10FD}" destId="{99F26DD2-66D0-F146-A544-685A16F89628}" srcOrd="0" destOrd="0" presId="urn:microsoft.com/office/officeart/2005/8/layout/list1"/>
    <dgm:cxn modelId="{7A3DF5F3-7291-4E5E-AA49-D90478781545}" type="presOf" srcId="{7059ECB6-2BD8-B84D-9B2A-951B50366EC6}" destId="{32E3C89F-ABC5-3A41-BA33-32CFE0E5CEF3}" srcOrd="0" destOrd="1" presId="urn:microsoft.com/office/officeart/2005/8/layout/list1"/>
    <dgm:cxn modelId="{571974C3-6999-4600-8CF4-9BEF645F991E}" type="presOf" srcId="{56E7A64F-E33F-DE42-AD97-1461CD2B0A1C}" destId="{32E3C89F-ABC5-3A41-BA33-32CFE0E5CEF3}" srcOrd="0" destOrd="2" presId="urn:microsoft.com/office/officeart/2005/8/layout/list1"/>
    <dgm:cxn modelId="{9804DE6D-0E90-3945-8958-DF6793356E01}" srcId="{1844F152-C1B3-C245-B6CA-C70C0CDB52E5}" destId="{FD9D75E1-D054-F940-8E2A-2DE2635CA4AB}" srcOrd="0" destOrd="0" parTransId="{F6D9437E-23CA-2B42-B955-DC4FA9F93410}" sibTransId="{1EC014A9-6866-084A-AACF-0D67BA8FA9D0}"/>
    <dgm:cxn modelId="{F2154876-E24C-0D41-B870-00C06814830C}" srcId="{01D31343-4763-F242-AE5C-C994405C10FD}" destId="{75E3E82C-3FA3-1D49-B1F0-B59C841CFC6F}" srcOrd="0" destOrd="0" parTransId="{16120F3C-6345-874D-B6A1-7E447E5E8F04}" sibTransId="{D7FE26B0-C7BA-4D45-80E2-E287E13E336F}"/>
    <dgm:cxn modelId="{AD7DDC31-6144-4857-9E3E-00770D048C1F}" type="presOf" srcId="{01D31343-4763-F242-AE5C-C994405C10FD}" destId="{5819579F-58FE-A441-8B7D-1A14932E898C}" srcOrd="1" destOrd="0" presId="urn:microsoft.com/office/officeart/2005/8/layout/list1"/>
    <dgm:cxn modelId="{B4F8A6C4-421C-46C0-8492-BCA3EC59376A}" type="presOf" srcId="{97C74CFD-6DB7-9C4B-B159-7CAECDCE5937}" destId="{14B10D68-D0E3-6D4D-8165-358D3775F1AA}" srcOrd="0" destOrd="0" presId="urn:microsoft.com/office/officeart/2005/8/layout/list1"/>
    <dgm:cxn modelId="{B329763F-DEA9-4CCE-BBA5-A5353DB3A505}" type="presOf" srcId="{58C5305E-5BCE-E944-B520-F5E6F9B6C9C8}" destId="{ED5B5051-0B23-7649-BD64-92D5DA7C4E8C}" srcOrd="0" destOrd="0" presId="urn:microsoft.com/office/officeart/2005/8/layout/list1"/>
    <dgm:cxn modelId="{D1BBE0C0-0093-476D-AB17-4AEBC635E7FA}" type="presOf" srcId="{97C74CFD-6DB7-9C4B-B159-7CAECDCE5937}" destId="{E074BF73-508F-7B43-91A2-3610FB887FDD}" srcOrd="1" destOrd="0" presId="urn:microsoft.com/office/officeart/2005/8/layout/list1"/>
    <dgm:cxn modelId="{1BA5AEBD-92C7-934A-AE9B-0A026E22819A}" srcId="{FD9D75E1-D054-F940-8E2A-2DE2635CA4AB}" destId="{7059ECB6-2BD8-B84D-9B2A-951B50366EC6}" srcOrd="1" destOrd="0" parTransId="{FA84AEE6-9D26-E74E-8EE2-C6394E86B55F}" sibTransId="{2622FFC3-3130-D949-A314-59597790F8F5}"/>
    <dgm:cxn modelId="{DE78C806-C036-2643-B049-A272F5388E82}" srcId="{FD9D75E1-D054-F940-8E2A-2DE2635CA4AB}" destId="{8324A5F5-398D-DD49-A810-4446FFD9F6A5}" srcOrd="0" destOrd="0" parTransId="{98CE1F18-6A3F-DE45-AD20-E419F3184C5C}" sibTransId="{40CAA3EF-30A8-CE42-8195-E03907398BB9}"/>
    <dgm:cxn modelId="{6AF93E35-4E91-AF42-AEC5-31D4401285D6}" srcId="{1844F152-C1B3-C245-B6CA-C70C0CDB52E5}" destId="{97C74CFD-6DB7-9C4B-B159-7CAECDCE5937}" srcOrd="2" destOrd="0" parTransId="{9F9E765D-27EB-A347-8801-36523638A6D5}" sibTransId="{9B4DC3B3-7153-7548-A2EF-9DB82BA72677}"/>
    <dgm:cxn modelId="{DF1B1829-0E23-47EF-A0A8-3C268FD7E39E}" type="presOf" srcId="{FD9D75E1-D054-F940-8E2A-2DE2635CA4AB}" destId="{DA7226E9-2DB0-5744-A05F-11A1DF483770}" srcOrd="0" destOrd="0" presId="urn:microsoft.com/office/officeart/2005/8/layout/list1"/>
    <dgm:cxn modelId="{E3B71483-BCA3-4A6C-B640-ECB4B4B9F245}" type="presOf" srcId="{FD9D75E1-D054-F940-8E2A-2DE2635CA4AB}" destId="{B608BEC1-61BC-4D4E-899B-1D99B8EF6E2A}" srcOrd="1" destOrd="0" presId="urn:microsoft.com/office/officeart/2005/8/layout/list1"/>
    <dgm:cxn modelId="{702D7FED-526E-49DB-B87C-E2004ED22201}" type="presOf" srcId="{1844F152-C1B3-C245-B6CA-C70C0CDB52E5}" destId="{6E949517-326E-7347-8F51-F87CE12E2764}" srcOrd="0" destOrd="0" presId="urn:microsoft.com/office/officeart/2005/8/layout/list1"/>
    <dgm:cxn modelId="{CCBED95F-C0FE-4388-8828-520C04A97A24}" type="presParOf" srcId="{6E949517-326E-7347-8F51-F87CE12E2764}" destId="{9BF4822E-CC71-FB46-8A40-7297011FA185}" srcOrd="0" destOrd="0" presId="urn:microsoft.com/office/officeart/2005/8/layout/list1"/>
    <dgm:cxn modelId="{C607F48B-6578-420F-8A4A-D78A604ACF53}" type="presParOf" srcId="{9BF4822E-CC71-FB46-8A40-7297011FA185}" destId="{DA7226E9-2DB0-5744-A05F-11A1DF483770}" srcOrd="0" destOrd="0" presId="urn:microsoft.com/office/officeart/2005/8/layout/list1"/>
    <dgm:cxn modelId="{7B361853-FE27-4F32-B191-7BAD20D4AC5F}" type="presParOf" srcId="{9BF4822E-CC71-FB46-8A40-7297011FA185}" destId="{B608BEC1-61BC-4D4E-899B-1D99B8EF6E2A}" srcOrd="1" destOrd="0" presId="urn:microsoft.com/office/officeart/2005/8/layout/list1"/>
    <dgm:cxn modelId="{FCCB9274-42E5-4BCF-9DA6-DC03997E9316}" type="presParOf" srcId="{6E949517-326E-7347-8F51-F87CE12E2764}" destId="{315E92B8-2282-774C-8CA0-625800134E35}" srcOrd="1" destOrd="0" presId="urn:microsoft.com/office/officeart/2005/8/layout/list1"/>
    <dgm:cxn modelId="{1F50B80F-486E-4120-B3F0-E941AAE244BA}" type="presParOf" srcId="{6E949517-326E-7347-8F51-F87CE12E2764}" destId="{32E3C89F-ABC5-3A41-BA33-32CFE0E5CEF3}" srcOrd="2" destOrd="0" presId="urn:microsoft.com/office/officeart/2005/8/layout/list1"/>
    <dgm:cxn modelId="{FCDACA8B-DFC4-49EE-803E-A90DF641BAD9}" type="presParOf" srcId="{6E949517-326E-7347-8F51-F87CE12E2764}" destId="{CA4AA213-3BD3-A348-9B71-277E4507AD8D}" srcOrd="3" destOrd="0" presId="urn:microsoft.com/office/officeart/2005/8/layout/list1"/>
    <dgm:cxn modelId="{AB95B7AD-E6FC-4674-8D4E-9051C1102FE5}" type="presParOf" srcId="{6E949517-326E-7347-8F51-F87CE12E2764}" destId="{F1547B94-417D-9D41-AEE6-C71E151D43E9}" srcOrd="4" destOrd="0" presId="urn:microsoft.com/office/officeart/2005/8/layout/list1"/>
    <dgm:cxn modelId="{6C72AB10-CB1E-4A65-B972-644BCEEF4DFE}" type="presParOf" srcId="{F1547B94-417D-9D41-AEE6-C71E151D43E9}" destId="{99F26DD2-66D0-F146-A544-685A16F89628}" srcOrd="0" destOrd="0" presId="urn:microsoft.com/office/officeart/2005/8/layout/list1"/>
    <dgm:cxn modelId="{4E8E2FB6-24F4-4F82-91B0-E1810A3F7EDA}" type="presParOf" srcId="{F1547B94-417D-9D41-AEE6-C71E151D43E9}" destId="{5819579F-58FE-A441-8B7D-1A14932E898C}" srcOrd="1" destOrd="0" presId="urn:microsoft.com/office/officeart/2005/8/layout/list1"/>
    <dgm:cxn modelId="{7C882929-C31F-4C13-965F-E4C71DC5B1AE}" type="presParOf" srcId="{6E949517-326E-7347-8F51-F87CE12E2764}" destId="{A88E3636-3C5B-9D42-BF28-2C0B0854DF9C}" srcOrd="5" destOrd="0" presId="urn:microsoft.com/office/officeart/2005/8/layout/list1"/>
    <dgm:cxn modelId="{9CBC6613-A3BF-438A-B307-C36079706F1D}" type="presParOf" srcId="{6E949517-326E-7347-8F51-F87CE12E2764}" destId="{A0B25AA2-270E-2243-ABFE-429B568A1001}" srcOrd="6" destOrd="0" presId="urn:microsoft.com/office/officeart/2005/8/layout/list1"/>
    <dgm:cxn modelId="{8D1DEA1C-8165-4573-81E0-60A75B13D982}" type="presParOf" srcId="{6E949517-326E-7347-8F51-F87CE12E2764}" destId="{7AEEDE9F-4FC0-B341-9777-D065F72D2A6E}" srcOrd="7" destOrd="0" presId="urn:microsoft.com/office/officeart/2005/8/layout/list1"/>
    <dgm:cxn modelId="{FB7808C3-22F8-4D05-8A3D-C08E8676B81B}" type="presParOf" srcId="{6E949517-326E-7347-8F51-F87CE12E2764}" destId="{76AFD5AE-8714-1F4E-80D5-BFEB2D3FAA9D}" srcOrd="8" destOrd="0" presId="urn:microsoft.com/office/officeart/2005/8/layout/list1"/>
    <dgm:cxn modelId="{4068F1BD-573E-47B2-8287-BFCA77091ECE}" type="presParOf" srcId="{76AFD5AE-8714-1F4E-80D5-BFEB2D3FAA9D}" destId="{14B10D68-D0E3-6D4D-8165-358D3775F1AA}" srcOrd="0" destOrd="0" presId="urn:microsoft.com/office/officeart/2005/8/layout/list1"/>
    <dgm:cxn modelId="{5596352F-16C7-4294-B187-1654ABD2C363}" type="presParOf" srcId="{76AFD5AE-8714-1F4E-80D5-BFEB2D3FAA9D}" destId="{E074BF73-508F-7B43-91A2-3610FB887FDD}" srcOrd="1" destOrd="0" presId="urn:microsoft.com/office/officeart/2005/8/layout/list1"/>
    <dgm:cxn modelId="{34109976-C006-453E-AFB9-0D321DF985B0}" type="presParOf" srcId="{6E949517-326E-7347-8F51-F87CE12E2764}" destId="{A9094A6A-9469-5E40-8E5A-82061483357E}" srcOrd="9" destOrd="0" presId="urn:microsoft.com/office/officeart/2005/8/layout/list1"/>
    <dgm:cxn modelId="{5D1DEA23-4F5A-4A52-BC8C-9F1D10D8BB5F}" type="presParOf" srcId="{6E949517-326E-7347-8F51-F87CE12E2764}" destId="{ED5B5051-0B23-7649-BD64-92D5DA7C4E8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15E129-1C41-404C-89C9-8F06606F09B0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EBF3D2-85D9-EF4A-82A2-DA9822A40C3B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EAL 1: functionally tested</a:t>
          </a:r>
          <a:endParaRPr lang="en-US" dirty="0">
            <a:solidFill>
              <a:schemeClr val="bg1"/>
            </a:solidFill>
          </a:endParaRPr>
        </a:p>
      </dgm:t>
    </dgm:pt>
    <dgm:pt modelId="{3A908C5E-DD9E-FE40-94AA-DE145E179770}" type="parTrans" cxnId="{1CA9E536-7FA7-A84D-A6AC-5F4CAAD57437}">
      <dgm:prSet/>
      <dgm:spPr/>
      <dgm:t>
        <a:bodyPr/>
        <a:lstStyle/>
        <a:p>
          <a:endParaRPr lang="en-US"/>
        </a:p>
      </dgm:t>
    </dgm:pt>
    <dgm:pt modelId="{2C805720-CD14-EF44-9C48-A1A605CEFD01}" type="sibTrans" cxnId="{1CA9E536-7FA7-A84D-A6AC-5F4CAAD57437}">
      <dgm:prSet/>
      <dgm:spPr/>
      <dgm:t>
        <a:bodyPr/>
        <a:lstStyle/>
        <a:p>
          <a:endParaRPr lang="en-US"/>
        </a:p>
      </dgm:t>
    </dgm:pt>
    <dgm:pt modelId="{A14FC557-B648-9542-804C-6AB84188F7DE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EAL 2: structurally tested</a:t>
          </a:r>
          <a:endParaRPr lang="en-US" dirty="0">
            <a:solidFill>
              <a:schemeClr val="bg1"/>
            </a:solidFill>
          </a:endParaRPr>
        </a:p>
      </dgm:t>
    </dgm:pt>
    <dgm:pt modelId="{8761AB01-E124-0546-AF1D-3975234BF431}" type="parTrans" cxnId="{BE3C0254-C82D-7741-89A7-2C1E578FC3AF}">
      <dgm:prSet/>
      <dgm:spPr/>
      <dgm:t>
        <a:bodyPr/>
        <a:lstStyle/>
        <a:p>
          <a:endParaRPr lang="en-US"/>
        </a:p>
      </dgm:t>
    </dgm:pt>
    <dgm:pt modelId="{0AD62EF3-355B-E840-B5FA-BDEC858EB9C6}" type="sibTrans" cxnId="{BE3C0254-C82D-7741-89A7-2C1E578FC3AF}">
      <dgm:prSet/>
      <dgm:spPr/>
      <dgm:t>
        <a:bodyPr/>
        <a:lstStyle/>
        <a:p>
          <a:endParaRPr lang="en-US"/>
        </a:p>
      </dgm:t>
    </dgm:pt>
    <dgm:pt modelId="{FD5A7135-7F26-5845-A6E4-56CE03D22B7E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EAL 3: methodically tested and checked</a:t>
          </a:r>
          <a:endParaRPr lang="en-US" dirty="0">
            <a:solidFill>
              <a:schemeClr val="bg1"/>
            </a:solidFill>
          </a:endParaRPr>
        </a:p>
      </dgm:t>
    </dgm:pt>
    <dgm:pt modelId="{CAFA70AE-7BC2-B84B-BC65-5BAB43AF1558}" type="parTrans" cxnId="{91CB91A3-77C1-B74C-8E59-FF1CB3AA6731}">
      <dgm:prSet/>
      <dgm:spPr/>
      <dgm:t>
        <a:bodyPr/>
        <a:lstStyle/>
        <a:p>
          <a:endParaRPr lang="en-US"/>
        </a:p>
      </dgm:t>
    </dgm:pt>
    <dgm:pt modelId="{1B3BFFAF-9600-204C-AF6F-48C4AC30D046}" type="sibTrans" cxnId="{91CB91A3-77C1-B74C-8E59-FF1CB3AA6731}">
      <dgm:prSet/>
      <dgm:spPr/>
      <dgm:t>
        <a:bodyPr/>
        <a:lstStyle/>
        <a:p>
          <a:endParaRPr lang="en-US"/>
        </a:p>
      </dgm:t>
    </dgm:pt>
    <dgm:pt modelId="{F7FD6F60-DDA6-5947-AE11-9A6F006E10CF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EAL 4: methodically designed, tested, and reviewed</a:t>
          </a:r>
          <a:endParaRPr lang="en-US" dirty="0">
            <a:solidFill>
              <a:schemeClr val="bg1"/>
            </a:solidFill>
          </a:endParaRPr>
        </a:p>
      </dgm:t>
    </dgm:pt>
    <dgm:pt modelId="{953ECD75-0C42-5241-AFD7-3CD525A64EC7}" type="parTrans" cxnId="{E375C741-0E6E-854F-B394-55059E1F631F}">
      <dgm:prSet/>
      <dgm:spPr/>
      <dgm:t>
        <a:bodyPr/>
        <a:lstStyle/>
        <a:p>
          <a:endParaRPr lang="en-US"/>
        </a:p>
      </dgm:t>
    </dgm:pt>
    <dgm:pt modelId="{E71B7568-4B51-2443-BC34-DDD492B8C04B}" type="sibTrans" cxnId="{E375C741-0E6E-854F-B394-55059E1F631F}">
      <dgm:prSet/>
      <dgm:spPr/>
      <dgm:t>
        <a:bodyPr/>
        <a:lstStyle/>
        <a:p>
          <a:endParaRPr lang="en-US"/>
        </a:p>
      </dgm:t>
    </dgm:pt>
    <dgm:pt modelId="{9D757400-4E05-8E42-9B02-C549D5040CBC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EAL 5: semi-formally designed and tested</a:t>
          </a:r>
          <a:endParaRPr lang="en-US" dirty="0">
            <a:solidFill>
              <a:schemeClr val="bg1"/>
            </a:solidFill>
          </a:endParaRPr>
        </a:p>
      </dgm:t>
    </dgm:pt>
    <dgm:pt modelId="{CA00283E-4427-FE46-A928-75D4E3ADF1C1}" type="parTrans" cxnId="{1C588078-D412-A747-AACF-F2A23532B929}">
      <dgm:prSet/>
      <dgm:spPr/>
      <dgm:t>
        <a:bodyPr/>
        <a:lstStyle/>
        <a:p>
          <a:endParaRPr lang="en-US"/>
        </a:p>
      </dgm:t>
    </dgm:pt>
    <dgm:pt modelId="{29DB8CFE-EA49-C94D-B184-7AD1DCE00C11}" type="sibTrans" cxnId="{1C588078-D412-A747-AACF-F2A23532B929}">
      <dgm:prSet/>
      <dgm:spPr/>
      <dgm:t>
        <a:bodyPr/>
        <a:lstStyle/>
        <a:p>
          <a:endParaRPr lang="en-US"/>
        </a:p>
      </dgm:t>
    </dgm:pt>
    <dgm:pt modelId="{E7E36519-F4C9-164F-AB0F-B521D228A222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EAL 6: semi-formally verified design and tested</a:t>
          </a:r>
          <a:endParaRPr lang="en-US" dirty="0">
            <a:solidFill>
              <a:schemeClr val="bg1"/>
            </a:solidFill>
          </a:endParaRPr>
        </a:p>
      </dgm:t>
    </dgm:pt>
    <dgm:pt modelId="{17516D90-3321-3942-8542-F1C8AA7CE5B5}" type="parTrans" cxnId="{6806C91D-56AB-7547-A2C3-E8062FA038C5}">
      <dgm:prSet/>
      <dgm:spPr/>
      <dgm:t>
        <a:bodyPr/>
        <a:lstStyle/>
        <a:p>
          <a:endParaRPr lang="en-US"/>
        </a:p>
      </dgm:t>
    </dgm:pt>
    <dgm:pt modelId="{1CA51BB3-DB42-324D-8D22-BE646EABDC7F}" type="sibTrans" cxnId="{6806C91D-56AB-7547-A2C3-E8062FA038C5}">
      <dgm:prSet/>
      <dgm:spPr/>
      <dgm:t>
        <a:bodyPr/>
        <a:lstStyle/>
        <a:p>
          <a:endParaRPr lang="en-US"/>
        </a:p>
      </dgm:t>
    </dgm:pt>
    <dgm:pt modelId="{712CCFAA-3AB2-B14E-9BF9-24AF05514138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EAL 7: formally verified design and tested</a:t>
          </a:r>
          <a:endParaRPr lang="en-US" dirty="0">
            <a:solidFill>
              <a:schemeClr val="bg1"/>
            </a:solidFill>
          </a:endParaRPr>
        </a:p>
      </dgm:t>
    </dgm:pt>
    <dgm:pt modelId="{E702AC61-5EA0-684B-B338-F2EAC7329774}" type="parTrans" cxnId="{F0DDCE2E-3C06-7346-A065-587FDD7438F9}">
      <dgm:prSet/>
      <dgm:spPr/>
      <dgm:t>
        <a:bodyPr/>
        <a:lstStyle/>
        <a:p>
          <a:endParaRPr lang="en-US"/>
        </a:p>
      </dgm:t>
    </dgm:pt>
    <dgm:pt modelId="{99A9B998-2B03-1548-8B2C-E21E371F24E2}" type="sibTrans" cxnId="{F0DDCE2E-3C06-7346-A065-587FDD7438F9}">
      <dgm:prSet/>
      <dgm:spPr/>
      <dgm:t>
        <a:bodyPr/>
        <a:lstStyle/>
        <a:p>
          <a:endParaRPr lang="en-US"/>
        </a:p>
      </dgm:t>
    </dgm:pt>
    <dgm:pt modelId="{D028596C-5424-D144-B026-50D622571673}" type="pres">
      <dgm:prSet presAssocID="{4A15E129-1C41-404C-89C9-8F06606F09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68530F-B9E7-E443-89B5-3F5788FB01E8}" type="pres">
      <dgm:prSet presAssocID="{0FEBF3D2-85D9-EF4A-82A2-DA9822A40C3B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BEEE2-1349-254F-B2F5-29A6306701D3}" type="pres">
      <dgm:prSet presAssocID="{2C805720-CD14-EF44-9C48-A1A605CEFD01}" presName="spacer" presStyleCnt="0"/>
      <dgm:spPr/>
    </dgm:pt>
    <dgm:pt modelId="{DEF76544-BBA4-FF43-8C3E-093F1A121B2F}" type="pres">
      <dgm:prSet presAssocID="{A14FC557-B648-9542-804C-6AB84188F7DE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8F436F-8973-1B40-BB6E-4E199887E582}" type="pres">
      <dgm:prSet presAssocID="{0AD62EF3-355B-E840-B5FA-BDEC858EB9C6}" presName="spacer" presStyleCnt="0"/>
      <dgm:spPr/>
    </dgm:pt>
    <dgm:pt modelId="{EF3238F6-E1C0-5844-B156-C0B2EE5B76FC}" type="pres">
      <dgm:prSet presAssocID="{FD5A7135-7F26-5845-A6E4-56CE03D22B7E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D9DC42-F5FA-0D4E-B298-75E5F986B74A}" type="pres">
      <dgm:prSet presAssocID="{1B3BFFAF-9600-204C-AF6F-48C4AC30D046}" presName="spacer" presStyleCnt="0"/>
      <dgm:spPr/>
    </dgm:pt>
    <dgm:pt modelId="{3638AF6E-DBE3-6540-81FE-1021EF4DAE0E}" type="pres">
      <dgm:prSet presAssocID="{F7FD6F60-DDA6-5947-AE11-9A6F006E10CF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23947-DAA2-6546-B4C2-9AD6D5DE6E20}" type="pres">
      <dgm:prSet presAssocID="{E71B7568-4B51-2443-BC34-DDD492B8C04B}" presName="spacer" presStyleCnt="0"/>
      <dgm:spPr/>
    </dgm:pt>
    <dgm:pt modelId="{87E28CDB-7F59-2E42-BB8A-6DB3E686466C}" type="pres">
      <dgm:prSet presAssocID="{9D757400-4E05-8E42-9B02-C549D5040CBC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F077B-C348-DF4A-867A-B759D39B4486}" type="pres">
      <dgm:prSet presAssocID="{29DB8CFE-EA49-C94D-B184-7AD1DCE00C11}" presName="spacer" presStyleCnt="0"/>
      <dgm:spPr/>
    </dgm:pt>
    <dgm:pt modelId="{9F405E0D-4C40-8946-BC45-7D11102D77EC}" type="pres">
      <dgm:prSet presAssocID="{E7E36519-F4C9-164F-AB0F-B521D228A222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0676A8-9070-DA4F-996B-EF9FA8F553EA}" type="pres">
      <dgm:prSet presAssocID="{1CA51BB3-DB42-324D-8D22-BE646EABDC7F}" presName="spacer" presStyleCnt="0"/>
      <dgm:spPr/>
    </dgm:pt>
    <dgm:pt modelId="{EE7BA92E-70FE-6343-9E28-1948D54E5205}" type="pres">
      <dgm:prSet presAssocID="{712CCFAA-3AB2-B14E-9BF9-24AF0551413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596A67-B2EA-42FE-90B5-711DCE44EBD7}" type="presOf" srcId="{0FEBF3D2-85D9-EF4A-82A2-DA9822A40C3B}" destId="{D668530F-B9E7-E443-89B5-3F5788FB01E8}" srcOrd="0" destOrd="0" presId="urn:microsoft.com/office/officeart/2005/8/layout/vList2"/>
    <dgm:cxn modelId="{FD177235-436C-490B-9A1D-9A9FAE3102B0}" type="presOf" srcId="{4A15E129-1C41-404C-89C9-8F06606F09B0}" destId="{D028596C-5424-D144-B026-50D622571673}" srcOrd="0" destOrd="0" presId="urn:microsoft.com/office/officeart/2005/8/layout/vList2"/>
    <dgm:cxn modelId="{BE3C0254-C82D-7741-89A7-2C1E578FC3AF}" srcId="{4A15E129-1C41-404C-89C9-8F06606F09B0}" destId="{A14FC557-B648-9542-804C-6AB84188F7DE}" srcOrd="1" destOrd="0" parTransId="{8761AB01-E124-0546-AF1D-3975234BF431}" sibTransId="{0AD62EF3-355B-E840-B5FA-BDEC858EB9C6}"/>
    <dgm:cxn modelId="{1CA9E536-7FA7-A84D-A6AC-5F4CAAD57437}" srcId="{4A15E129-1C41-404C-89C9-8F06606F09B0}" destId="{0FEBF3D2-85D9-EF4A-82A2-DA9822A40C3B}" srcOrd="0" destOrd="0" parTransId="{3A908C5E-DD9E-FE40-94AA-DE145E179770}" sibTransId="{2C805720-CD14-EF44-9C48-A1A605CEFD01}"/>
    <dgm:cxn modelId="{72F12C06-0DD5-4712-ADCF-7E0112CA474E}" type="presOf" srcId="{712CCFAA-3AB2-B14E-9BF9-24AF05514138}" destId="{EE7BA92E-70FE-6343-9E28-1948D54E5205}" srcOrd="0" destOrd="0" presId="urn:microsoft.com/office/officeart/2005/8/layout/vList2"/>
    <dgm:cxn modelId="{F0DDCE2E-3C06-7346-A065-587FDD7438F9}" srcId="{4A15E129-1C41-404C-89C9-8F06606F09B0}" destId="{712CCFAA-3AB2-B14E-9BF9-24AF05514138}" srcOrd="6" destOrd="0" parTransId="{E702AC61-5EA0-684B-B338-F2EAC7329774}" sibTransId="{99A9B998-2B03-1548-8B2C-E21E371F24E2}"/>
    <dgm:cxn modelId="{0C1FDB2B-B4A8-48BD-AFD1-912C4DB7D8D2}" type="presOf" srcId="{A14FC557-B648-9542-804C-6AB84188F7DE}" destId="{DEF76544-BBA4-FF43-8C3E-093F1A121B2F}" srcOrd="0" destOrd="0" presId="urn:microsoft.com/office/officeart/2005/8/layout/vList2"/>
    <dgm:cxn modelId="{6806C91D-56AB-7547-A2C3-E8062FA038C5}" srcId="{4A15E129-1C41-404C-89C9-8F06606F09B0}" destId="{E7E36519-F4C9-164F-AB0F-B521D228A222}" srcOrd="5" destOrd="0" parTransId="{17516D90-3321-3942-8542-F1C8AA7CE5B5}" sibTransId="{1CA51BB3-DB42-324D-8D22-BE646EABDC7F}"/>
    <dgm:cxn modelId="{2A4037D7-B0A9-4858-9418-540F3851922D}" type="presOf" srcId="{FD5A7135-7F26-5845-A6E4-56CE03D22B7E}" destId="{EF3238F6-E1C0-5844-B156-C0B2EE5B76FC}" srcOrd="0" destOrd="0" presId="urn:microsoft.com/office/officeart/2005/8/layout/vList2"/>
    <dgm:cxn modelId="{7EDA539B-9326-4392-9F89-1A0BF477026D}" type="presOf" srcId="{E7E36519-F4C9-164F-AB0F-B521D228A222}" destId="{9F405E0D-4C40-8946-BC45-7D11102D77EC}" srcOrd="0" destOrd="0" presId="urn:microsoft.com/office/officeart/2005/8/layout/vList2"/>
    <dgm:cxn modelId="{1C588078-D412-A747-AACF-F2A23532B929}" srcId="{4A15E129-1C41-404C-89C9-8F06606F09B0}" destId="{9D757400-4E05-8E42-9B02-C549D5040CBC}" srcOrd="4" destOrd="0" parTransId="{CA00283E-4427-FE46-A928-75D4E3ADF1C1}" sibTransId="{29DB8CFE-EA49-C94D-B184-7AD1DCE00C11}"/>
    <dgm:cxn modelId="{DCC810D4-123F-463F-B087-8DA9DD9C4524}" type="presOf" srcId="{F7FD6F60-DDA6-5947-AE11-9A6F006E10CF}" destId="{3638AF6E-DBE3-6540-81FE-1021EF4DAE0E}" srcOrd="0" destOrd="0" presId="urn:microsoft.com/office/officeart/2005/8/layout/vList2"/>
    <dgm:cxn modelId="{E375C741-0E6E-854F-B394-55059E1F631F}" srcId="{4A15E129-1C41-404C-89C9-8F06606F09B0}" destId="{F7FD6F60-DDA6-5947-AE11-9A6F006E10CF}" srcOrd="3" destOrd="0" parTransId="{953ECD75-0C42-5241-AFD7-3CD525A64EC7}" sibTransId="{E71B7568-4B51-2443-BC34-DDD492B8C04B}"/>
    <dgm:cxn modelId="{E978B3BE-D7A5-41E9-91B3-EA8E7D9ED946}" type="presOf" srcId="{9D757400-4E05-8E42-9B02-C549D5040CBC}" destId="{87E28CDB-7F59-2E42-BB8A-6DB3E686466C}" srcOrd="0" destOrd="0" presId="urn:microsoft.com/office/officeart/2005/8/layout/vList2"/>
    <dgm:cxn modelId="{91CB91A3-77C1-B74C-8E59-FF1CB3AA6731}" srcId="{4A15E129-1C41-404C-89C9-8F06606F09B0}" destId="{FD5A7135-7F26-5845-A6E4-56CE03D22B7E}" srcOrd="2" destOrd="0" parTransId="{CAFA70AE-7BC2-B84B-BC65-5BAB43AF1558}" sibTransId="{1B3BFFAF-9600-204C-AF6F-48C4AC30D046}"/>
    <dgm:cxn modelId="{C5083A1A-AC4F-403B-9FD1-4D0AB28FFB11}" type="presParOf" srcId="{D028596C-5424-D144-B026-50D622571673}" destId="{D668530F-B9E7-E443-89B5-3F5788FB01E8}" srcOrd="0" destOrd="0" presId="urn:microsoft.com/office/officeart/2005/8/layout/vList2"/>
    <dgm:cxn modelId="{2E94E83A-A63F-497F-B6FA-B50E1BB21DD7}" type="presParOf" srcId="{D028596C-5424-D144-B026-50D622571673}" destId="{786BEEE2-1349-254F-B2F5-29A6306701D3}" srcOrd="1" destOrd="0" presId="urn:microsoft.com/office/officeart/2005/8/layout/vList2"/>
    <dgm:cxn modelId="{C618F315-DA48-4237-9E7F-E8E8D6AC607F}" type="presParOf" srcId="{D028596C-5424-D144-B026-50D622571673}" destId="{DEF76544-BBA4-FF43-8C3E-093F1A121B2F}" srcOrd="2" destOrd="0" presId="urn:microsoft.com/office/officeart/2005/8/layout/vList2"/>
    <dgm:cxn modelId="{44DC3916-3FE0-456D-B3A5-D6AB7A0512EF}" type="presParOf" srcId="{D028596C-5424-D144-B026-50D622571673}" destId="{7B8F436F-8973-1B40-BB6E-4E199887E582}" srcOrd="3" destOrd="0" presId="urn:microsoft.com/office/officeart/2005/8/layout/vList2"/>
    <dgm:cxn modelId="{696988F6-A949-47AA-93B2-F991B550C9FE}" type="presParOf" srcId="{D028596C-5424-D144-B026-50D622571673}" destId="{EF3238F6-E1C0-5844-B156-C0B2EE5B76FC}" srcOrd="4" destOrd="0" presId="urn:microsoft.com/office/officeart/2005/8/layout/vList2"/>
    <dgm:cxn modelId="{18842D45-CF14-434C-BBA7-3992B7F32390}" type="presParOf" srcId="{D028596C-5424-D144-B026-50D622571673}" destId="{B6D9DC42-F5FA-0D4E-B298-75E5F986B74A}" srcOrd="5" destOrd="0" presId="urn:microsoft.com/office/officeart/2005/8/layout/vList2"/>
    <dgm:cxn modelId="{65355A01-9856-49AA-AE5F-3DC4EEF580B4}" type="presParOf" srcId="{D028596C-5424-D144-B026-50D622571673}" destId="{3638AF6E-DBE3-6540-81FE-1021EF4DAE0E}" srcOrd="6" destOrd="0" presId="urn:microsoft.com/office/officeart/2005/8/layout/vList2"/>
    <dgm:cxn modelId="{5B448EC6-5F4F-4185-9820-368E6D915A1B}" type="presParOf" srcId="{D028596C-5424-D144-B026-50D622571673}" destId="{4EF23947-DAA2-6546-B4C2-9AD6D5DE6E20}" srcOrd="7" destOrd="0" presId="urn:microsoft.com/office/officeart/2005/8/layout/vList2"/>
    <dgm:cxn modelId="{E6CD3AC5-94B2-4C18-9C8C-D701C82B34CD}" type="presParOf" srcId="{D028596C-5424-D144-B026-50D622571673}" destId="{87E28CDB-7F59-2E42-BB8A-6DB3E686466C}" srcOrd="8" destOrd="0" presId="urn:microsoft.com/office/officeart/2005/8/layout/vList2"/>
    <dgm:cxn modelId="{7028B690-D9BC-4825-A4E0-65A1C168F492}" type="presParOf" srcId="{D028596C-5424-D144-B026-50D622571673}" destId="{CBEF077B-C348-DF4A-867A-B759D39B4486}" srcOrd="9" destOrd="0" presId="urn:microsoft.com/office/officeart/2005/8/layout/vList2"/>
    <dgm:cxn modelId="{929A9CF4-BF35-419A-BE41-F970DEEDF142}" type="presParOf" srcId="{D028596C-5424-D144-B026-50D622571673}" destId="{9F405E0D-4C40-8946-BC45-7D11102D77EC}" srcOrd="10" destOrd="0" presId="urn:microsoft.com/office/officeart/2005/8/layout/vList2"/>
    <dgm:cxn modelId="{37E5C805-8FD9-44E0-8C5F-FD10B59994D5}" type="presParOf" srcId="{D028596C-5424-D144-B026-50D622571673}" destId="{5A0676A8-9070-DA4F-996B-EF9FA8F553EA}" srcOrd="11" destOrd="0" presId="urn:microsoft.com/office/officeart/2005/8/layout/vList2"/>
    <dgm:cxn modelId="{C974C885-9615-4CEC-86EB-8D3CE8AA8D0C}" type="presParOf" srcId="{D028596C-5424-D144-B026-50D622571673}" destId="{EE7BA92E-70FE-6343-9E28-1948D54E5205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3C89F-ABC5-3A41-BA33-32CFE0E5CEF3}">
      <dsp:nvSpPr>
        <dsp:cNvPr id="0" name=""/>
        <dsp:cNvSpPr/>
      </dsp:nvSpPr>
      <dsp:spPr>
        <a:xfrm>
          <a:off x="0" y="257699"/>
          <a:ext cx="4572036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12420" rIns="63870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tx1"/>
              </a:solidFill>
            </a:rPr>
            <a:t>physical probing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tx1"/>
              </a:solidFill>
            </a:rPr>
            <a:t>invalid input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tx1"/>
              </a:solidFill>
            </a:rPr>
            <a:t>linkage of multiple operations</a:t>
          </a:r>
        </a:p>
      </dsp:txBody>
      <dsp:txXfrm>
        <a:off x="0" y="257699"/>
        <a:ext cx="4572036" cy="1134000"/>
      </dsp:txXfrm>
    </dsp:sp>
    <dsp:sp modelId="{B608BEC1-61BC-4D4E-899B-1D99B8EF6E2A}">
      <dsp:nvSpPr>
        <dsp:cNvPr id="0" name=""/>
        <dsp:cNvSpPr/>
      </dsp:nvSpPr>
      <dsp:spPr>
        <a:xfrm>
          <a:off x="76201" y="64386"/>
          <a:ext cx="3474693" cy="442800"/>
        </a:xfrm>
        <a:prstGeom prst="roundRect">
          <a:avLst/>
        </a:prstGeom>
        <a:solidFill>
          <a:schemeClr val="accent1"/>
        </a:solidFill>
        <a:ln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 smtClean="0">
              <a:solidFill>
                <a:schemeClr val="bg1"/>
              </a:solidFill>
            </a:rPr>
            <a:t>threats that must be addressed:</a:t>
          </a:r>
          <a:endParaRPr lang="en-US" sz="1500" b="1" i="0" kern="1200" dirty="0">
            <a:solidFill>
              <a:schemeClr val="bg1"/>
            </a:solidFill>
          </a:endParaRPr>
        </a:p>
      </dsp:txBody>
      <dsp:txXfrm>
        <a:off x="97817" y="86002"/>
        <a:ext cx="3431461" cy="399568"/>
      </dsp:txXfrm>
    </dsp:sp>
    <dsp:sp modelId="{A0B25AA2-270E-2243-ABFE-429B568A1001}">
      <dsp:nvSpPr>
        <dsp:cNvPr id="0" name=""/>
        <dsp:cNvSpPr/>
      </dsp:nvSpPr>
      <dsp:spPr>
        <a:xfrm>
          <a:off x="0" y="1694100"/>
          <a:ext cx="655323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12420" rIns="63870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tx1"/>
              </a:solidFill>
            </a:rPr>
            <a:t>reflect the stated intent to counter identified threats and comply with identified organizational security policies</a:t>
          </a:r>
        </a:p>
      </dsp:txBody>
      <dsp:txXfrm>
        <a:off x="0" y="1694100"/>
        <a:ext cx="6553230" cy="850500"/>
      </dsp:txXfrm>
    </dsp:sp>
    <dsp:sp modelId="{5819579F-58FE-A441-8B7D-1A14932E898C}">
      <dsp:nvSpPr>
        <dsp:cNvPr id="0" name=""/>
        <dsp:cNvSpPr/>
      </dsp:nvSpPr>
      <dsp:spPr>
        <a:xfrm>
          <a:off x="76201" y="1459615"/>
          <a:ext cx="2255552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 smtClean="0">
              <a:solidFill>
                <a:schemeClr val="bg1"/>
              </a:solidFill>
            </a:rPr>
            <a:t>security objectives</a:t>
          </a:r>
        </a:p>
      </dsp:txBody>
      <dsp:txXfrm>
        <a:off x="97817" y="1481231"/>
        <a:ext cx="2212320" cy="399568"/>
      </dsp:txXfrm>
    </dsp:sp>
    <dsp:sp modelId="{ED5B5051-0B23-7649-BD64-92D5DA7C4E8C}">
      <dsp:nvSpPr>
        <dsp:cNvPr id="0" name=""/>
        <dsp:cNvSpPr/>
      </dsp:nvSpPr>
      <dsp:spPr>
        <a:xfrm>
          <a:off x="0" y="2847000"/>
          <a:ext cx="8077187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12420" rIns="63870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tx1"/>
              </a:solidFill>
            </a:rPr>
            <a:t>provided to thwart specific threats and to support specific policies under specific assumptions</a:t>
          </a:r>
        </a:p>
      </dsp:txBody>
      <dsp:txXfrm>
        <a:off x="0" y="2847000"/>
        <a:ext cx="8077187" cy="850500"/>
      </dsp:txXfrm>
    </dsp:sp>
    <dsp:sp modelId="{E074BF73-508F-7B43-91A2-3610FB887FDD}">
      <dsp:nvSpPr>
        <dsp:cNvPr id="0" name=""/>
        <dsp:cNvSpPr/>
      </dsp:nvSpPr>
      <dsp:spPr>
        <a:xfrm>
          <a:off x="76201" y="2602614"/>
          <a:ext cx="2407865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 smtClean="0">
              <a:solidFill>
                <a:schemeClr val="bg1"/>
              </a:solidFill>
            </a:rPr>
            <a:t>security requirements</a:t>
          </a:r>
        </a:p>
      </dsp:txBody>
      <dsp:txXfrm>
        <a:off x="97817" y="2624230"/>
        <a:ext cx="2364633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8530F-B9E7-E443-89B5-3F5788FB01E8}">
      <dsp:nvSpPr>
        <dsp:cNvPr id="0" name=""/>
        <dsp:cNvSpPr/>
      </dsp:nvSpPr>
      <dsp:spPr>
        <a:xfrm>
          <a:off x="0" y="8106"/>
          <a:ext cx="8229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chemeClr val="bg1"/>
              </a:solidFill>
            </a:rPr>
            <a:t>EAL 1: functionally tested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30442" y="38548"/>
        <a:ext cx="8168716" cy="562726"/>
      </dsp:txXfrm>
    </dsp:sp>
    <dsp:sp modelId="{DEF76544-BBA4-FF43-8C3E-093F1A121B2F}">
      <dsp:nvSpPr>
        <dsp:cNvPr id="0" name=""/>
        <dsp:cNvSpPr/>
      </dsp:nvSpPr>
      <dsp:spPr>
        <a:xfrm>
          <a:off x="0" y="706596"/>
          <a:ext cx="8229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chemeClr val="bg1"/>
              </a:solidFill>
            </a:rPr>
            <a:t>EAL 2: structurally tested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30442" y="737038"/>
        <a:ext cx="8168716" cy="562726"/>
      </dsp:txXfrm>
    </dsp:sp>
    <dsp:sp modelId="{EF3238F6-E1C0-5844-B156-C0B2EE5B76FC}">
      <dsp:nvSpPr>
        <dsp:cNvPr id="0" name=""/>
        <dsp:cNvSpPr/>
      </dsp:nvSpPr>
      <dsp:spPr>
        <a:xfrm>
          <a:off x="0" y="1405086"/>
          <a:ext cx="8229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chemeClr val="bg1"/>
              </a:solidFill>
            </a:rPr>
            <a:t>EAL 3: methodically tested and checked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30442" y="1435528"/>
        <a:ext cx="8168716" cy="562726"/>
      </dsp:txXfrm>
    </dsp:sp>
    <dsp:sp modelId="{3638AF6E-DBE3-6540-81FE-1021EF4DAE0E}">
      <dsp:nvSpPr>
        <dsp:cNvPr id="0" name=""/>
        <dsp:cNvSpPr/>
      </dsp:nvSpPr>
      <dsp:spPr>
        <a:xfrm>
          <a:off x="0" y="2103576"/>
          <a:ext cx="8229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chemeClr val="bg1"/>
              </a:solidFill>
            </a:rPr>
            <a:t>EAL 4: methodically designed, tested, and reviewed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30442" y="2134018"/>
        <a:ext cx="8168716" cy="562726"/>
      </dsp:txXfrm>
    </dsp:sp>
    <dsp:sp modelId="{87E28CDB-7F59-2E42-BB8A-6DB3E686466C}">
      <dsp:nvSpPr>
        <dsp:cNvPr id="0" name=""/>
        <dsp:cNvSpPr/>
      </dsp:nvSpPr>
      <dsp:spPr>
        <a:xfrm>
          <a:off x="0" y="2802066"/>
          <a:ext cx="8229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chemeClr val="bg1"/>
              </a:solidFill>
            </a:rPr>
            <a:t>EAL 5: semi-formally designed and tested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30442" y="2832508"/>
        <a:ext cx="8168716" cy="562726"/>
      </dsp:txXfrm>
    </dsp:sp>
    <dsp:sp modelId="{9F405E0D-4C40-8946-BC45-7D11102D77EC}">
      <dsp:nvSpPr>
        <dsp:cNvPr id="0" name=""/>
        <dsp:cNvSpPr/>
      </dsp:nvSpPr>
      <dsp:spPr>
        <a:xfrm>
          <a:off x="0" y="3500556"/>
          <a:ext cx="8229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chemeClr val="bg1"/>
              </a:solidFill>
            </a:rPr>
            <a:t>EAL 6: semi-formally verified design and tested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30442" y="3530998"/>
        <a:ext cx="8168716" cy="562726"/>
      </dsp:txXfrm>
    </dsp:sp>
    <dsp:sp modelId="{EE7BA92E-70FE-6343-9E28-1948D54E5205}">
      <dsp:nvSpPr>
        <dsp:cNvPr id="0" name=""/>
        <dsp:cNvSpPr/>
      </dsp:nvSpPr>
      <dsp:spPr>
        <a:xfrm>
          <a:off x="0" y="4199046"/>
          <a:ext cx="8229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chemeClr val="bg1"/>
              </a:solidFill>
            </a:rPr>
            <a:t>EAL 7: formally verified design and tested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30442" y="4229488"/>
        <a:ext cx="8168716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3037840" cy="464820"/>
          </a:xfrm>
          <a:prstGeom prst="rect">
            <a:avLst/>
          </a:prstGeom>
        </p:spPr>
        <p:txBody>
          <a:bodyPr vert="horz" lIns="92650" tIns="46324" rIns="92650" bIns="4632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42" y="3"/>
            <a:ext cx="3037840" cy="464820"/>
          </a:xfrm>
          <a:prstGeom prst="rect">
            <a:avLst/>
          </a:prstGeom>
        </p:spPr>
        <p:txBody>
          <a:bodyPr vert="horz" lIns="92650" tIns="46324" rIns="92650" bIns="46324" rtlCol="0"/>
          <a:lstStyle>
            <a:lvl1pPr algn="r">
              <a:defRPr sz="1200"/>
            </a:lvl1pPr>
          </a:lstStyle>
          <a:p>
            <a:fld id="{4B7564A2-43F0-4770-8EDE-84AD5A60E935}" type="datetimeFigureOut">
              <a:rPr lang="en-US" smtClean="0"/>
              <a:t>11/6/2014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829967"/>
            <a:ext cx="3037840" cy="464820"/>
          </a:xfrm>
          <a:prstGeom prst="rect">
            <a:avLst/>
          </a:prstGeom>
        </p:spPr>
        <p:txBody>
          <a:bodyPr vert="horz" lIns="92650" tIns="46324" rIns="92650" bIns="4632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42" y="8829967"/>
            <a:ext cx="3037840" cy="464820"/>
          </a:xfrm>
          <a:prstGeom prst="rect">
            <a:avLst/>
          </a:prstGeom>
        </p:spPr>
        <p:txBody>
          <a:bodyPr vert="horz" lIns="92650" tIns="46324" rIns="92650" bIns="46324" rtlCol="0" anchor="b"/>
          <a:lstStyle>
            <a:lvl1pPr algn="r">
              <a:defRPr sz="1200"/>
            </a:lvl1pPr>
          </a:lstStyle>
          <a:p>
            <a:fld id="{F8FA9BA9-05CD-4B8E-9598-568883034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21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3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50" tIns="46324" rIns="92650" bIns="4632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42" y="3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50" tIns="46324" rIns="92650" bIns="4632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9788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1" y="4415791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50" tIns="46324" rIns="92650" bIns="463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50" tIns="46324" rIns="92650" bIns="4632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42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50" tIns="46324" rIns="92650" bIns="4632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fld id="{9FA45A9E-7761-3846-9783-F10EE5B548CC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11602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33" charset="-128"/>
        <a:cs typeface="ＭＳ Ｐゴシック" pitchFamily="3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This chapter deals with a number of interrelated topics having to do with the degree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of confidence users and implementers can have in security functions and services: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• Formal models for computer security: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• Multilevel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• Trusted systems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• Mandatory access control</a:t>
            </a:r>
          </a:p>
          <a:p>
            <a:r>
              <a:rPr lang="en-US" sz="1200" kern="1200" baseline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• Security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231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EA4271-EE7F-AE4A-AD96-68958852A38C}" type="slidenum">
              <a:rPr lang="en-AU"/>
              <a:pPr/>
              <a:t>13</a:t>
            </a:fld>
            <a:endParaRPr lang="en-AU" dirty="0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BLP model includes a set of rules based on abstract operations that change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state of the system. The rules are as follows: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1. Get access: Add a triple ( 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subject , object , access-mode ) to the current access set b 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Used by a subject to initiate access to an object in the requested mode.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2. Release access: Remove a triple ( 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subject , object , access-mode ) from the current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access set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b . Used to release previously initiated access.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3. Change object level: Change the value of 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f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o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 ( O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 ) for some object O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 . Used by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subject to alter the security level of an object.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4. Change current level: Change the value of 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f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c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 ( S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 ) for some subject S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 . Used by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subject to alter the security level of a subject.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5. Give access permission: Add an access mode to some entry of the access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permission matrix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M . Used by a subject to grant an access mode on a specified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object to another subject.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6. Rescind access permission: Delete an access mode from some entry of 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M 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Used by a subject to revoke an access previously granted.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7. Create an object: Attach an object to the current tree structure 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H as a leaf.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Used to create a new object or activate an object that has previously been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defined but is inactive because it has not been inserted into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H .</a:t>
            </a:r>
          </a:p>
          <a:p>
            <a:endParaRPr lang="en-US" b="1" i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8. Delete a group of objects: Detach from 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H an object and all other objects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beneath it in the hierarchy. This renders the group of objects inactive. This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operation may also modify the current access set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b because all accesses to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object are released.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Rules 1 and 2 alter the current access; rules 3 and 4 alter the level functions;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rules 5 and 6 alter access permission; and rules 7 and 8 alter the hierarchy. Each rule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governed by the application of the three properties. For example, for get access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for a read, we must have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f</a:t>
            </a:r>
            <a:r>
              <a:rPr lang="en-US" i="1" baseline="-25000" dirty="0">
                <a:latin typeface="Arial" pitchFamily="-109" charset="0"/>
                <a:ea typeface="+mn-ea"/>
                <a:cs typeface="+mn-cs"/>
              </a:rPr>
              <a:t>c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(S</a:t>
            </a:r>
            <a:r>
              <a:rPr lang="en-US" i="1" baseline="-25000" dirty="0"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) ≥ f</a:t>
            </a:r>
            <a:r>
              <a:rPr lang="en-US" i="1" baseline="-25000" dirty="0">
                <a:latin typeface="Arial" pitchFamily="-109" charset="0"/>
                <a:ea typeface="+mn-ea"/>
                <a:cs typeface="+mn-cs"/>
              </a:rPr>
              <a:t>o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(O</a:t>
            </a:r>
            <a:r>
              <a:rPr lang="en-US" i="1" baseline="-25000" dirty="0"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) </a:t>
            </a:r>
            <a:r>
              <a:rPr lang="en-US" sz="9000" i="1" dirty="0">
                <a:latin typeface="Arial" pitchFamily="-109" charset="0"/>
                <a:ea typeface="+mn-ea"/>
                <a:cs typeface="+mn-cs"/>
              </a:rPr>
              <a:t>and A, ε  M[S</a:t>
            </a:r>
            <a:r>
              <a:rPr lang="en-US" sz="9000" i="1" baseline="-25000" dirty="0"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9000" i="1" dirty="0">
                <a:latin typeface="Arial" pitchFamily="-109" charset="0"/>
                <a:ea typeface="+mn-ea"/>
                <a:cs typeface="+mn-cs"/>
              </a:rPr>
              <a:t>,O</a:t>
            </a:r>
            <a:r>
              <a:rPr lang="en-US" sz="9000" i="1" baseline="-25000" dirty="0"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9000" i="1" dirty="0">
                <a:latin typeface="Arial" pitchFamily="-109" charset="0"/>
                <a:ea typeface="+mn-ea"/>
                <a:cs typeface="+mn-cs"/>
              </a:rPr>
              <a:t>] .</a:t>
            </a:r>
            <a:endParaRPr lang="en-US" sz="9000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065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F283E3-6504-7246-9E84-5C1C1A29B412}" type="slidenum">
              <a:rPr lang="en-AU"/>
              <a:pPr/>
              <a:t>14</a:t>
            </a:fld>
            <a:endParaRPr lang="en-AU" dirty="0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 example, from [WEIP06] illustrates the operation of the BLP model and also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highlights a practical issue that must be addressed. We assume a role-based access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control system. Carla and Dirk are users of the system. Carla is a student (s) in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course c1. Dirk is a teacher (t) in course c1 but may also access the system as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student; thus two roles are assigned to Dirk: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Carla: (c1-s)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Dirk: (c1-t), (c1-s)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student role is assigned a lower security clearance and the teacher role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higher security clearance. Let us look at some possible actions: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1. Dirk creates a new file f1 as c1-t; Carla creates file f2 as c1-s ( Figure 13.2a ).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Carla can read and write to f2, but cannot read f1, because it is at a higher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classification level (teacher level). In the c1-t role, Dirk can read and write f1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and can read f2 if Carla grants access to f2. However, in this role, Dirk cannot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write f2 because of the *-property; neither Dirk nor a Trojan horse on his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behalf can downgrade data from the teacher level to the student level. Only if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Dirk logs in as a student can he create a c1-s file or write to an existing c1-s file,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such as f2. In the student role, Dirk can also read f2.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2. Dirk reads f2 and wants to create a new file with comments to Carla as feedback.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Dirk must sign in student role c1-s to create f3 so that it can be accessed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by Carla ( Figure 13.2b ). In a teacher role, Dirk cannot create a file at a student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classification level.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209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D409C9-E310-2B41-A349-BD4287AE4793}" type="slidenum">
              <a:rPr lang="en-AU"/>
              <a:pPr/>
              <a:t>15</a:t>
            </a:fld>
            <a:endParaRPr lang="en-AU" dirty="0"/>
          </a:p>
        </p:txBody>
      </p:sp>
      <p:sp>
        <p:nvSpPr>
          <p:cNvPr id="22426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Dirk creates an exam based on an existing template file store at level c1-t.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Dirk must log in as c1-t to read the template and the file he creates (f4) must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also be at the teacher level ( Figure 13.2c ).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4. Dirk wants Carla to take the exam and so must provide her with read access.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However, such access would violate the ss-property. Dirk must downgrade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classification of f4 from c1-t to c1-s. Dirk cannot do this in the c1-t role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because this would violate the *-property. Therefore, a security administrator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(possibly Dirk in this role) must have downgrade authority and must be able to perform the 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downgrade outside the BLP model. The dotted line in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Figure 13.2d connecting f4 with c1-s-read indicates that this connection has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not been generated by the default BLP rules but by a system operation.</a:t>
            </a:r>
          </a:p>
          <a:p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766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5B03D1-79D1-7149-AC1C-DCCAB2761278}" type="slidenum">
              <a:rPr lang="en-AU"/>
              <a:pPr/>
              <a:t>16</a:t>
            </a:fld>
            <a:endParaRPr lang="en-AU" dirty="0"/>
          </a:p>
        </p:txBody>
      </p:sp>
      <p:sp>
        <p:nvSpPr>
          <p:cNvPr id="22630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5. Carla writes the answers to the exam into a file f5. She creates the file at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level c1-t so that only Dirk can read the file. This is an example of writing up,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which is not forbidden by the BLP rules. Carla can still see her answers at her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workstation but cannot access f5 for reading.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This discussion illustrates some critical practical limitations of the BLP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model. First, as noted in step 4, the BLP model has no provision to manage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“downgrade” of objects, even though the requirements for multilevel security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recognize that such a flow of information from a higher to a lower level may be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required, provided it reflects the will of an authorized user. Hence, any practical</a:t>
            </a:r>
          </a:p>
          <a:p>
            <a:r>
              <a:rPr lang="en-US" dirty="0" smtClean="0">
                <a:latin typeface="Arial" pitchFamily="-109" charset="0"/>
                <a:ea typeface="+mn-ea"/>
                <a:cs typeface="+mn-cs"/>
              </a:rPr>
              <a:t>implementation </a:t>
            </a:r>
            <a:r>
              <a:rPr lang="en-US" dirty="0">
                <a:latin typeface="Arial" pitchFamily="-109" charset="0"/>
                <a:ea typeface="+mn-ea"/>
                <a:cs typeface="+mn-cs"/>
              </a:rPr>
              <a:t>of a multilevel system has to support such a process in a controlled</a:t>
            </a:r>
          </a:p>
          <a:p>
            <a:r>
              <a:rPr lang="en-US" dirty="0" smtClean="0">
                <a:latin typeface="Arial" pitchFamily="-109" charset="0"/>
                <a:ea typeface="+mn-ea"/>
                <a:cs typeface="+mn-cs"/>
              </a:rPr>
              <a:t>and monitored manner. Related to this is another concern. A subject constrained</a:t>
            </a:r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by the BLP model can only be “editing” (reading and writing) a file at one security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level while also viewing files at the same or lower levels. If the new document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consolidates information from a range of sources and levels, some of that information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now classified at a higher level than it was originally. This is known as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classification</a:t>
            </a:r>
          </a:p>
          <a:p>
            <a:r>
              <a:rPr lang="en-US" i="1" dirty="0">
                <a:latin typeface="Arial" pitchFamily="-109" charset="0"/>
                <a:ea typeface="+mn-ea"/>
                <a:cs typeface="+mn-cs"/>
              </a:rPr>
              <a:t>creep and is a well-known concern when managing multilevel information.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Again, some process of managed downgrading of information is needed to restore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reasonable classification levels.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963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AC6F2C-03DA-ED40-ADDB-84C95860D534}" type="slidenum">
              <a:rPr lang="en-AU"/>
              <a:pPr/>
              <a:t>17</a:t>
            </a:fld>
            <a:endParaRPr lang="en-AU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[BELL75] outlines an implementation of MLS on the Multics operating system. We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begin with a brief description of the relevant aspects of Multics.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Multics is a time-sharing operating system that was developed by a group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 MIT known as Project MAC (multiple-access computers) in the 1960s. Multics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was not just years but decades ahead of its time. Even by the mid-1980s, almost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20 years after it became operational, Multics had superior security features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greater sophistication in the user interface and other areas than other contemporary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mainframe operating systems.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Both memory management and the file system in Multics are based on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concept of segments. Virtual memory is segmented. For most hardware platforms,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paging is also used. In any case, the working space of a process is assigned to a segment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a process may create one or more data segments for use during execution.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 in the file system is defined as a segment. Thus, the OS uses the same mechanism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load a data segment from virtual memory into main memory and to load a file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from virtual memory into main memory. Segments are arranged hierarchically, from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root directory down to individual segments.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Multics manages the virtual address space by means of a descriptor segment,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which is associated with a process and which has one entry for each segment in virtual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memory accessible by this process. The descriptor segment base register points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start of the descriptor segment for the process that is currently executing.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descriptor entry includes a pointer to the start of the segment in virtual memory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plus protection information, in the form of read, write, and execute bits, which may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individually set to ON or OFF. The protection information found in a segment’s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descriptor is derived from the access control list for the segment.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MLS, two additional features are required. A process-level table includes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 entry of each active process, and the entry indicates the security clearance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process. Associated with each segment is a security level, which is stored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parent directory segment of the segment in question.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Corresponding to the security state of the BLP model ( </a:t>
            </a:r>
            <a:r>
              <a:rPr lang="en-US" sz="120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, M , f , H ) is a set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Multics data structures ( Figure 13.3 ). The correspondence is as follows:</a:t>
            </a:r>
          </a:p>
          <a:p>
            <a:endParaRPr lang="en-US" sz="120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: Segment descriptor word. The descriptor segment identifies the subject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(process). The segment pointer in segment descriptor word identifies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object (data segment). The three access control bits in the segment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descriptor word identify the access mode.</a:t>
            </a:r>
          </a:p>
          <a:p>
            <a:endParaRPr lang="en-US" sz="120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M: Access control list.</a:t>
            </a:r>
          </a:p>
          <a:p>
            <a:endParaRPr lang="en-US" sz="120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f: Information in the directory segment and in the process-level table.</a:t>
            </a:r>
          </a:p>
          <a:p>
            <a:endParaRPr lang="en-US" sz="120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H: Hierarchical segment structure.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these data structures, Multics can enforce discretionary and mandatory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 control. When a process attempts an access to a segment, it must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have the desired access permission as specified by the access control list. Also,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its security clearance is compared to the security classification of the segment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accessed to determine if the simple security rule and *-property security rule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satisfied.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11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While the BLP model could in theory lay the foundations for secure computing within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single administration realm environment, there are some important limitations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its usability and difficulties to its implementation.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First, there is the incompatibility of confidentiality and integrity within a single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MLS system. In general terms, MLS can work either for powers  or for secrets , but not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readily for both. This mutual exclusion excludes some interesting power and integrity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centered technologies from being used effectively in BLP style MLS environments.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second important limitations to usability is the so called cooperating conspirator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problem in the presence of covert channels. In the presence of shared resources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*-property may become unenforceable. This is especially a problem in the presence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active content that is prevalent in current word processing and other document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formats. A malicious document could carry in it a subject that would when executed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broadcast classified documents using shared-resource covert channels. In essence,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BLP model effectively breaks down when (untrusted) low classified executable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allowed to be executed by a high clearance (trusted) subject.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8856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553FE0-5569-F24C-9151-C4282BAB2208}" type="slidenum">
              <a:rPr lang="en-AU"/>
              <a:pPr/>
              <a:t>19</a:t>
            </a:fld>
            <a:endParaRPr lang="en-AU" dirty="0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BLP model deals with confidentiality and is concerned with unauthorized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disclosure of information. The Biba [BIBA77] models deals with integrity and is concerned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with the unauthorized modification of data. The Biba model is intended to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deal with the case in which there is data that must be visible to users at multiple or all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security levels but should only be modified in controlled ways by authorized agents.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basic elements of the Biba model have the same structure as the BLP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model. As with BLP, the Biba model deals with subjects and objects. Each subject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and object is assigned an integrity level, denoted as I(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S ) and I( O ) for subject S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object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O , respectively. A simple hierarchical classification can be used, in which there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a strict ordering of levels from lowest to highest. As in the BLP model, it is also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possible to add a set of categories to the classification scheme; this we ignore here.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model considers the following access modes: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Modify: To write or update information in an object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Observe: To read information in an object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Execute: To execute an object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Invoke: Communication from one subject to another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first three modes are analogous to BLP access modes. The invoke mode is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new. Biba then proposes a number of alternative policies that can be imposed on this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model. The most relevant is the strict integrity policy, based on the following rules: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Simple integrity: A subject can modify an object only if the integrity level of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subject dominates the integrity level of the object: I(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S )</a:t>
            </a:r>
            <a:r>
              <a:rPr lang="en-US" dirty="0" smtClean="0"/>
              <a:t> ≥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 I( O ).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Integrity confinement: A subject can read an object only if the integrity level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the subject is dominated by the integrity level of the object: I(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S ) </a:t>
            </a:r>
            <a:r>
              <a:rPr lang="en-US" dirty="0" smtClean="0"/>
              <a:t>≤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 I( O ).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Invocation property: A subject can invoke another subject only if the integrity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level of the first subject dominates the integrity level of the second subject: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I(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S </a:t>
            </a:r>
            <a:r>
              <a:rPr lang="en-US" i="1" baseline="-25000" dirty="0">
                <a:latin typeface="Arial" pitchFamily="-109" charset="0"/>
                <a:ea typeface="+mn-ea"/>
                <a:cs typeface="+mn-cs"/>
              </a:rPr>
              <a:t>1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 ) </a:t>
            </a:r>
            <a:r>
              <a:rPr lang="en-US" dirty="0" smtClean="0"/>
              <a:t>≥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 I( S </a:t>
            </a:r>
            <a:r>
              <a:rPr lang="en-US" i="1" baseline="-25000" dirty="0">
                <a:latin typeface="Arial" pitchFamily="-109" charset="0"/>
                <a:ea typeface="+mn-ea"/>
                <a:cs typeface="+mn-cs"/>
              </a:rPr>
              <a:t>2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).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first two rules are analogous to those of the BLP model but are concerned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with integrity and reverse the significance of read and write. The simple integrity rule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the logical write-up restriction that prevents contamination of high-integrity data.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Figure 13.4 illustrates the need for the integrity confinement rule. A low-integrity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process may read low-integrity data but is prevented from contaminating a high integrity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file with that data by the simple integrity rule. If only this rule is in force,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high-integrity process could conceivably copy low-integrity data into a high-integrity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file. Normally, one would trust a high-integrity process to not contaminate a high integrity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file, but either an error in the process code or a Trojan horse could result in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such contamination; hence the need for the integrity confinement rule.</a:t>
            </a:r>
          </a:p>
          <a:p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466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C6E291-C509-944A-8D98-E599B828A09A}" type="slidenum">
              <a:rPr lang="en-AU"/>
              <a:pPr/>
              <a:t>20</a:t>
            </a:fld>
            <a:endParaRPr lang="en-AU" dirty="0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 more elaborate and perhaps more practical integrity model was proposed by Clark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and Wilson [CLAR87]. The Clark-Wilson model (CWM) is aimed at commercial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rather than military applications and closely models real commercial operations.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model is based on two concepts that are traditionally used to enforce commercial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security policies: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Well-formed transactions: A user should not manipulate data arbitrarily, but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only in constrained ways that preserve or ensure the integrity of the data.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Separation of duty among users: Any person permitted to create or certify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well-formed transaction may not be permitted to execute it (at least against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production data).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760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C6E291-C509-944A-8D98-E599B828A09A}" type="slidenum">
              <a:rPr lang="en-AU"/>
              <a:pPr/>
              <a:t>21</a:t>
            </a:fld>
            <a:endParaRPr lang="en-AU" dirty="0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-109" charset="0"/>
                <a:ea typeface="+mn-ea"/>
                <a:cs typeface="+mn-cs"/>
              </a:rPr>
              <a:t>The </a:t>
            </a:r>
            <a:r>
              <a:rPr lang="en-US" dirty="0">
                <a:latin typeface="Arial" pitchFamily="-109" charset="0"/>
                <a:ea typeface="+mn-ea"/>
                <a:cs typeface="+mn-cs"/>
              </a:rPr>
              <a:t>model imposes integrity controls on data and the transactions that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manipulate the data. The principal components of the model are as follows: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Constrained data items (CDIs): Subject to strict integrity controls.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Unconstrained data items (UDIs): Unchecked data items. An example is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simple text file.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Integrity verification procedures (IVPs): Intended to assure that all CDIs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conform to some application-specific model of integrity and consistency.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Transformation procedures (TPs): System transactions that change the set of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CDIs from one consistent state to another</a:t>
            </a:r>
            <a:r>
              <a:rPr lang="en-US" dirty="0" smtClean="0">
                <a:latin typeface="Arial" pitchFamily="-109" charset="0"/>
                <a:ea typeface="+mn-ea"/>
                <a:cs typeface="+mn-cs"/>
              </a:rPr>
              <a:t>.</a:t>
            </a:r>
            <a:endParaRPr lang="en-US" dirty="0">
              <a:latin typeface="Arial" pitchFamily="-10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901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C6E291-C509-944A-8D98-E599B828A09A}" type="slidenum">
              <a:rPr lang="en-AU"/>
              <a:pPr/>
              <a:t>22</a:t>
            </a:fld>
            <a:endParaRPr lang="en-AU" dirty="0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-109" charset="0"/>
                <a:ea typeface="+mn-ea"/>
                <a:cs typeface="+mn-cs"/>
              </a:rPr>
              <a:t>The </a:t>
            </a:r>
            <a:r>
              <a:rPr lang="en-US" dirty="0">
                <a:latin typeface="Arial" pitchFamily="-109" charset="0"/>
                <a:ea typeface="+mn-ea"/>
                <a:cs typeface="+mn-cs"/>
              </a:rPr>
              <a:t>CWM enforces integrity by means of certification and enforcement rules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on TPs.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Certification rules are security policy restrictions on the behavior of IVPs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and TPs.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Enforcement rules are built-in system security mechanisms that achieve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objectives of the certification rules. The rules are as follows: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Cl: All IVPs must properly ensure that all CDIs are in a valid state at the time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IVP is run.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C2: All TPs must be certified to be valid. That is, they must take a CDI to a valid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final state, given that it is in a valid state to begin with. For each TP,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each set of CDIs that it may manipulate, the security officer must specify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relation, which defines that execution. A relation is thus of the form (TPi,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(CDIa, CDIb, CDIc . . . )), where the list of CDIs defines a particular set of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arguments for which the TP has been certified.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El: The system must maintain the list of relations specified in rule C2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must ensure that the only manipulation of any CDI is by a TP, where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TP is operating on the CDI as specified in some relation.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E2: The system must maintain a list of relations of the form (UserID, TPi,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(CDIa, CDIb, CDIc, . . . )), which relates a user, a TP, and the data objects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that TP may reference on behalf of that user. It must ensure that only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executions described in one of the relations are performed.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C3: The list of relations in E2 must be certified to meet the separation of duty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requirement.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E3: The system must authenticate the identity of each user attempting to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execute a TP.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C4: All TPs must be certified to write to an append-only CDI (the log) all information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necessary to permit the nature of the operation to be reconstructed.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C5: Any TP that takes a UDI as an input value must be certified to perform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only valid transformations, or else no transformations, for any possible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value of the UDI. The transformation should take the input from a UDI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a CDI, or the UDI is rejected. Typically, this is an edit program.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E4: Only the agent permitted to certify entities may change the list of such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entities associated with other entities: specifically, the list of TPs associated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with a CDI and the list of users associated with a TP. An agent that can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certify an entity may not have any execute rights with respect to that entity.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Figure 13.5 illustrates the rules. The rules combine to form a two-part integrity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assurance facility, in which certification is done by a security officer with respect to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 integrity policy, and enforcement is done by the system.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45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014058-72A5-404C-8808-D7A967D2C53A}" type="slidenum">
              <a:rPr lang="en-AU"/>
              <a:pPr/>
              <a:t>2</a:t>
            </a:fld>
            <a:endParaRPr lang="en-AU" dirty="0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Two historical facts highlight a fundamental problem that needs to be addressed in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area of computer security. First, all complex software systems have eventually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revealed flaws or bugs that subsequently needed to be fixed. A good discussion of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this can be found in the classic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The Mythical Man-Month [BROO95]. Second, it is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extraordinarily difficult, if not impossible, to build a computer hardware/ software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system that is not vulnerable to a variety of security attacks. An illustration of this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difficulty is the Windows NT operating system, introduced by Microsoft in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early 1990s. Windows NT was promised to have a high degree of security and to be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far superior to previous OSs, including Microsoft’s Windows 3.0 and many other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personal computer, workstation, and server OSs. Sadly, Windows NT did not deliver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on this promise. This OS and its successor Windows versions have been chronically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plagued with a wide range of security vulnerabilities.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Problems to do with providing strong computer security involved both design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and implementation. It is difficult, in designing any hardware or software module,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be assured that the design does in fact provide the level of security that was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intended. This difficulty results in many unanticipated security vulnerabilities. Even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if the design is in some sense correct, it is difficult, if not impossible, to implement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design without errors or bugs, providing yet another host of vulnerabilities.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These problems have led to a desire to develop a method to prove, logically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or mathematically, that a particular design does satisfy a stated set of security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requirements and that the implementation of that design faithfully conforms to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design specification. To this end, security researchers have attempted to develop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formal models of computer security that can be used to verify security designs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implementations.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Initially, research in this area was funded by the U.S. Department of Defense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and considerable progress was made in developing models and in applying them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prototype systems. That funding has greatly diminished as have attempts to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build formal models of complex systems. Nevertheless, such models have value in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providing a discipline and a uniformity in defining a design approach to security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requirements [BELL05]. In this section, we look at perhaps the most influential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computer security model, the Bell-LaPadula (BLP) model [BELL73, BELL75].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Several other models are examined in Section 13.2 .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303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846194-00C9-D242-95F3-44344248B0B2}" type="slidenum">
              <a:rPr lang="en-AU"/>
              <a:pPr/>
              <a:t>23</a:t>
            </a:fld>
            <a:endParaRPr lang="en-AU" dirty="0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Chinese Wall Model (CWM) takes a quite different approach to specifying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integrity and confidentiality than any of the approaches we have examined so far.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model was developed for commercial applications in which conflicts of interest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can arise. The model makes use of both discretionary and mandatory access concepts.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principal idea behind the CWM is a concept that is common in the financial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and legal professions, which is to use a what is referred to as a Chinese wall to prevent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 conflict of interest. An example from the financial world is that of a market analyst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working for a financial institution providing corporate business services. An analyst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cannot be allowed to provide advice to one company when the analyst has confidential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information (insider knowledge) about the plans or status of a competitor. However,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analyst is free to advise multiple corporations that are not in competition with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each other and to draw on market information that is open to the public.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elements of the model are the following: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Subjects: Active entities that may wish to access protected objects; includes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users and processes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Information: Corporate information organized into a hierarchy with three levels: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—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Objects: Individual items of information, each concerning a single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corporation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—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Dataset (DS): All objects that concern the same corporation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—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Conflict of interest (CI) class: All datasets whose corporations are in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competition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Access rules: Rules for read and write </a:t>
            </a:r>
            <a:r>
              <a:rPr lang="en-US" b="1" dirty="0" smtClean="0">
                <a:latin typeface="Arial" pitchFamily="-109" charset="0"/>
                <a:ea typeface="+mn-ea"/>
                <a:cs typeface="+mn-cs"/>
              </a:rPr>
              <a:t>access</a:t>
            </a:r>
            <a:endParaRPr lang="en-US" b="1" dirty="0">
              <a:latin typeface="Arial" pitchFamily="-10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727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846194-00C9-D242-95F3-44344248B0B2}" type="slidenum">
              <a:rPr lang="en-AU"/>
              <a:pPr/>
              <a:t>24</a:t>
            </a:fld>
            <a:endParaRPr lang="en-AU" dirty="0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-109" charset="0"/>
                <a:ea typeface="+mn-ea"/>
                <a:cs typeface="+mn-cs"/>
              </a:rPr>
              <a:t>Figure </a:t>
            </a:r>
            <a:r>
              <a:rPr lang="en-US" dirty="0">
                <a:latin typeface="Arial" pitchFamily="-109" charset="0"/>
                <a:ea typeface="+mn-ea"/>
                <a:cs typeface="+mn-cs"/>
              </a:rPr>
              <a:t>13.6a gives an example. There are datasets representing banks, oil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companies, and gas companies. All bank datasets are in one CI, all oil company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datasets in another CI, and so forth.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 contrast to the models we have studies so far, the CWM does not assign security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levels to subjects and objects and is thus not a true multilevel secure model. Instead,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history of a subject’s previous access determines access control. The basis of the Chinese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wall policy is that subjects are only allowed access to information that is not held to conflict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with any other information that they already possess. Once a subject accesses information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from one dataset, a wall is set up to protect information in other datasets in the same CI.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subject can access information on one side of the wall but not the other side. Further,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information in other CIs is initially not considered to be on one side or the other of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wall but out in the open. When additional accesses are made in other CIs by the same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subject, the shape of the wall changes to maintain the desired protection. Further, each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subject is controlled by his or her own wall—the walls for different subjects are different.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enforce the Chinese wall policy, two rules are needed. To indicate the similarity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with the two BLP rules, the authors gave them the same names. The first rule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the simple security rule: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Simple security rule: A subject S can read on object O only if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O is in the same DS as an object already accessed by S,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OR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O belongs to a CI from which S has not yet accessed any information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Figures 13.6b and c illustrate the operation of this rule. Assume that at some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point, John has made his first read request to any object in this set for an object in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Bank A DS. Because John has not previously accessed an object in any other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DS in CI 1, the access is granted. Further, the system must remember that access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has been granted so that any subsequent request for access to an object in the Bank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 DS will be denied. Any request for access to other objects in the Bank A DS is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granted. At a later time, John requests access to an object in the Oil A DS. Because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there is no conflict, this access is granted, but a wall is set up prohibiting subsequent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access to the Oil B DS. Similarly, Figure 13.6c reflects the access history of Jane.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simple security rule does not prevent an indirect flow of information that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would cause a conflict of interest. In our example, John has access to Oil A DS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Bank A DS; Jane has access to Oil B DS and Bank A DS. If John is allowed to read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from the Oil A DS and write into the Bank A DS, John may transfer information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about Oil A into the Bank A DS; this is indicated by changing the value of the first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object under the Bank A DS to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g . The data can then subsequently be read by Jane.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Thus, Jane would have access to information about both Oil A and Oil B, creating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 conflict of interest. To prevent this, the CWM has a second rule: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*-property rule: A subject S can write an object O only if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S can read O according to the simple security rule,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AND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All objects that S can read are in the same DS as O.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Put another way, either subject cannot write at all, or a subject’s access (both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read and write) is limited to a single dataset. Thus, in Figure 13.6 , neither John nor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Jane has write access to any objects in the overall universe of data.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*-property rule is quite restrictive. However, in many cases, a user only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needs read access because the user is performing some analysis role.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somewhat ease the write restriction, the model includes the concept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sanitized data . In essence, sanitized data are data that may be derived from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corporate data but that cannot be used to discover the corporation’s identity. Any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DS consisting solely of sanitized data need not be protected by a wall; thus the two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CWM rules do not apply to such DSs.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509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models described in the preceding two sections are all aimed at enhancing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trust that users and administrators have in the security of a computer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system. The concept of trust in the context of computer security goes back to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early 1970s, spurred on by the U.S. Department of Defense initiative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funding in this area. Early efforts were aimed to developing security models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and then designing and implementing hardware/software platforms to achieve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trust. Because of cost and performance issues, trusted systems did not gain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serious foothold in the commercial market. More recently, the interest in trust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has reemerged, with the work on trusted computer platforms, a topic we explore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 Section 13.5 . In this section, we examine some basic concepts and implications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trusted systems.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Some useful terminology related to trusted systems is listed in Table 13.1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25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85305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13B48C-44C6-474F-8CC0-D1C7A8D92638}" type="slidenum">
              <a:rPr lang="en-AU"/>
              <a:pPr/>
              <a:t>26</a:t>
            </a:fld>
            <a:endParaRPr lang="en-AU" dirty="0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Initial work on trusted computers and trusted operating systems was based 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reference monitor concept, depicted in Figure 13.7 . The reference monitor is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 controlling element in the hardware and operating system of a computer that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regulates the access of subjects to objects on the basis of security parameters of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subject and object. The reference monitor has access to a file, known as the</a:t>
            </a: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security kernel database , that lists the access privileges (security clearance) of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each subject and the protection attributes (classification level) of each object.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reference monitor enforces the security rules (no read up, no write down) and has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following properties: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Complete mediation: The security rules are enforced on every access, not just,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for example, when a file is opened.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Isolation: The reference monitor and database are protected from unauthorized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modification.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Verifiability: The reference monitor’s correctness must be provable. That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is, it must be possible to demonstrate mathematically that the reference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monitor enforces the security rules and provides complete mediation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isolation.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These are stiff requirements. The requirement for complete mediation means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that every access to data within main memory and on disk and tape must be mediated.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Pure software implementations impose too high a performance penalty to be practical;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solution must be at least partly in hardware. The requirement for isolation means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that it must not be possible for an attacker, no matter how clever, to change the logic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the reference monitor or the contents of the security kernel database. Finally,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requirement for mathematical proof is formidable for something as complex as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general-purpose computer. A system that can provide such verification is referred to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as a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trustworthy system 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 final element illustrated in Figure 13.7 is an audit file. Important security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events, such as detected security violations and authorized changes to the security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kernel database, are stored in the audit file.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 an effort to meet its own needs and as a service to the public, the U.S.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Department of Defense in 1981 established the Computer Security Center within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National Security Agency (NSA) with the goal of encouraging the widespread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availability of trusted computer systems. This goal is realized through the center’s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Commercial Product Evaluation Program. In essence, the center attempts to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evaluate commercially available products as meeting the security requirements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just outlined. The center classifies evaluated products according to the range of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security features that they provide. These evaluations are needed for Department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Defense procurements but are published and freely available. Hence, they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can serve as guidance to commercial customers for the purchase of commercially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available, off-the-shelf equipment.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94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A3D9D2-10C9-0B4D-B62E-3217EF344905}" type="slidenum">
              <a:rPr lang="en-AU"/>
              <a:pPr/>
              <a:t>27</a:t>
            </a:fld>
            <a:endParaRPr lang="en-AU" dirty="0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One way to secure against Trojan horse attacks is the use of a secure, trusted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operating system. Figure 13.8 illustrates an example. In this case, a Trojan horse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used to get around the standard security mechanism used by most file management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and operating systems: the access control list. In this example, a user named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Bob interacts through a program with a data file containing the critically sensitive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character string “CPE170KS.” User Bob has created the file with read/write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permission provided only to programs executing on his own behalf: that is, only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processes that are owned by Bob may access the file.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Trojan horse attack begins when a hostile user, named Alice, gains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legitimate access to the system and installs both a Trojan horse program and a private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file to be used in the attack as a “back pocket.” Alice gives read/write permission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herself for this file and gives Bob write-only permission ( Figure 13.8a ). Alice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now induces Bob to invoke the Trojan horse program, perhaps by advertising it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as a useful utility. When the program detects that it is being executed by Bob, it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reads the sensitive character string from Bob’s file and copies it into Alice’s back pocket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file ( Figure 13.8b ). Both the read and write operations satisfy the constraints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imposed by access control lists. Alice then has only to access Bob’s file at a later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time to learn the value of the string.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Now consider the use of a secure operating system in this scenario ( Figure 13.8c ).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Security levels are assigned to subjects at logon on the basis of criteria such as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terminal from which the computer is being accessed and the user involved, as identified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by password/ID. In this example, there are two security levels, sensitive and public,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ordered so that sensitive is higher than public. Processes owned by Bob and Bob’s data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file are assigned the security level sensitive. Alice’s file and processes are restricted to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public. If Bob invokes the Trojan horse program ( Figure 13.8d ), that program acquires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Bob’s security level. It is therefore able, under the simple security property, to observe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sensitive character string. When the program attempts to store the string in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public file (the back-pocket file), however, the *-property is violated and the attempt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disallowed by the reference monitor. Thus, the attempt to write into the back-pocket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file is denied even though the access control list permits it: The security policy takes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precedence over the access control list mechanism.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842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1837EA-EB8D-1B4A-A63E-EDC2133FCB4A}" type="slidenum">
              <a:rPr lang="en-AU"/>
              <a:pPr/>
              <a:t>28</a:t>
            </a:fld>
            <a:endParaRPr lang="en-AU" dirty="0"/>
          </a:p>
        </p:txBody>
      </p:sp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trusted platform module (TPM) is a concept being standardized by an industry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consortium, the Trusted Computing Group. The TPM is a hardware module that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at the heart of a hardware/software approach to trusted computing. Indeed,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term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trusted computing (TC) is now used in the industry to refer to this type of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hardware/software approach.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TC approach employs a TPM chip in personal computer motherboard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or a smart card or integrated into the main processor, together with hardware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software that in some sense has been approved or certified to work with the TPM.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We can briefly describe the TC approach as follows. The TPM generates keys that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it shares with vulnerable components that pass data around the system, such as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storage devices, memory components, and audio/visual hardware. The keys can be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used to encrypt the data that flow throughout the machine. The TPM also works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with TC-enabled software, including the OS and applications. The software can be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assured that the data it receives are trustworthy, and the system can be assured that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software itself is trustworthy.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achieve these features, TC provides three basic services: authenticated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boot, certification, and encryption.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256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79EBB-5DAD-144C-BE9F-85407B4AB773}" type="slidenum">
              <a:rPr lang="en-AU"/>
              <a:pPr/>
              <a:t>29</a:t>
            </a:fld>
            <a:endParaRPr lang="en-AU" dirty="0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Figure 13.12 , based on the most recent TPM specification, is a block diagram of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functional components of the TPM. These are as follows: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I/O: All commands enter and exit through the I/O component, which provides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communication with the other TPM components.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Cryptographic co-processor: Includes a processor that is specialized for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encryption and related processing. The specific cryptographic algorithms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implemented by this component include RSA encryption/decryption,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RSA-based digital signatures, and symmetric encryption.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Key generation: Creates RSA public/private key pairs and symmetric keys.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HMAC engine: This algorithm is used in various authentication protocols.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Random number generator (RNG): This component produces random numbers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used in a variety of cryptographic algorithms, including key generation, random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values in digital signatures, and nonces. A nonce is a random number used once,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as in a challenge protocol. The RNG uses a hardware source of randomness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(manufacturer specific) and does not rely on a software algorithm that produces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pseudo random numbers.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SHA-1 engine: This component implements the SHA algorithm, which is used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 digital signatures and the HMAC algorithm.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Power detection: Manages the TPM power states in conjunction with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platform power states.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Opt-in: Provides secure mechanisms to allow the TPM to be enabled or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disabled at the customer/user’s discretion.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Execution engine: Runs program code to execute the TPM commands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received from the I/O port.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Nonvolatile memory: Used to store persistent identity and state parameters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for this TPM.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Volatile memory: Temporary storage for execution functions, plus storage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volatile parameters, such as current TPM state, cryptographic keys,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session information.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070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03801-8ABF-474D-943E-A1F4C59C24BC}" type="slidenum">
              <a:rPr lang="en-AU"/>
              <a:pPr/>
              <a:t>30</a:t>
            </a:fld>
            <a:endParaRPr lang="en-AU" dirty="0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authenticated boot service is responsible for booting the entire operating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system in stages and assuring that each portion of the OS, as it is loaded, is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version that is approved for use. Typically, an OS boot begins with a small piece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code in the Boot ROM. This piece brings in more code from the Boot Block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on the hard drive and transfers execution to that code. This process continues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with more and larger blocks of the OS code being brought in until the entire OS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boot procedure is complete and the resident OS is booted. At each stage,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TC hardware checks that valid software has been brought in. This may be done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by verifying a digital signature associated with the software. The TPM keeps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tamper-evident log of the loading process, using a cryptographic hash function to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detect any tampering with the log.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When the process is completed, the tamper-resistant log contains a record that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establishes exactly which version of the OS and its various modules are running. It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now possible to expand the trust boundary to include additional hardware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application and utility software. The TC-enabled system maintains an approved list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hardware and software components. To configure a piece of hardware or load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piece of software, the system checks whether the component is on the approved list,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whether it is digitally signed (where applicable), and that its serial number hasn’t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been revoked. The result is a configuration of hardware, system software,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applications that is in a well-defined state with approved components.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786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1D4B2A-F23C-454E-AA0F-8B1D3464495E}" type="slidenum">
              <a:rPr lang="en-AU"/>
              <a:pPr/>
              <a:t>31</a:t>
            </a:fld>
            <a:endParaRPr lang="en-AU" dirty="0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Once a configuration is achieved and logged by the TPM, the TPM can certify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configuration to other parties. The TPM can produce a digital certificate by signing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 formatted description of the configuration information using the TPM’s private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key. Thus, another user, either a local user or a remote system, can have confidence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that an unaltered configuration is in use because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1. The TPM is considered trustworthy. We do not need a further certification of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TPM itself.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2. Only the TPM possesses this TPM’s private key. A recipient of the configuration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can use the TPM’s public key to verify the signature ( Figure 2.7b ).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assure that the configuration is timely, a requester issues a “challenge” in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form of a random number when requesting a signed certificate from the TPM.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TPM signs a block of data consisting of the configuration information with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random number appended to it. The requester therefore can verify that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certificate is both valid and up to date.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TC scheme provides for a hierarchical approach to certification.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TPM certifies the hardware/OS configuration. Then the OS can certify the presence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and configuration of application programs. If a user trusts the TPM and trusts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certified version of the OS, then the user can have confidence in the application’s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configuration.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53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8063FF-95D4-F54F-B5CB-505097FF837D}" type="slidenum">
              <a:rPr lang="en-AU"/>
              <a:pPr/>
              <a:t>32</a:t>
            </a:fld>
            <a:endParaRPr lang="en-AU" dirty="0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encryption service enables the encryption of data in such a way that the data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can be decrypted only by a certain machine and only if that machine is in a certain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configuration. There are several aspects of this service.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First, the TPM maintains a master secret key unique to this machine. From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this key, the TPM generates a secret encryption key for every possible configuration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that machine. If data are encrypted while the machine is in one configuration,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data can only be decrypted using that same configuration. If a different configuration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created on the machine, the new configuration will not be able to decrypt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data encrypted by a different configuration.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This scheme can be extended upward, as is done with certification. Thus, it is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possible to provide an encryption key to an application so that the application can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encrypt data, and decryption can only be done by the desired version of the desired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application running on the desired version of the desired OS. These encrypted data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can be stored locally, only retrievable by the application that stored them, or transmitted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a peer application on a remote machine. The peer application would have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be in the identical configuration to decrypt the data.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encryption of a file proceeds in an analogous matter. In this latter case,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 process requests a symmetric key to encrypt the file. The TPM then provides an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encrypted version of the key to be stored with the file.</a:t>
            </a:r>
          </a:p>
          <a:p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531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4E64C-CB0E-7147-9BC7-0F6F9A936A67}" type="slidenum">
              <a:rPr lang="en-AU"/>
              <a:pPr/>
              <a:t>4</a:t>
            </a:fld>
            <a:endParaRPr lang="en-AU" dirty="0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Multilevel security is of interest when there is a requirement to maintain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 resource, such as a file system or database in which multiple levels of data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sensitivity are defined. The hierarchy could be as simple as two levels (e.g., public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and proprietary) or could have many levels (e.g., the military unclassified,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restricted, confidential, secret, top secret). The preceding three sections have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introduced us to the essential elements of multilevel security. In this section, we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look at two applications areas where MLS concepts have been applied: role-based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access control system and database security.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962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BEC2D6-0D91-4E4C-A272-D7BB0ED83E97}" type="slidenum">
              <a:rPr lang="en-AU"/>
              <a:pPr/>
              <a:t>33</a:t>
            </a:fld>
            <a:endParaRPr lang="en-AU" dirty="0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give some feeling for the operation of a TC/TPM system, we look at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protected storage function. The TPM generates and stores a number of encryption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keys in a trust hierarchy. At the root of the hierarchy is a storage root key generated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by the TPM and accessible only for the TPM’s use. From this key other keys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can be generated and protected by encryption with keys closer to the root of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hierarchy.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 important feature of Trusted Platforms is that a TPM protected object can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be “sealed” to a particular software state in a platform. When the TPM protected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object is created, the creator indicates the software state that must exist if the secret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to be revealed. When a TPM unwraps the TPM protected object (within the TPM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and hidden from view), the TPM checks that the current software state matches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indicated software state. If they match, the TPM permits access to the secret. If they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don’t match, the TPM denies access to the secret.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Figure 13.13 provides an example of this protection. In this case, there is an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encrypted file on local storage that a user application wishes to access. The following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steps occur: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1. The symmetric key that was used to encrypt the file is stored with the file.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key itself is encrypted with another key to which the TPM has access.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protected key is submitted to the TPM with a request to reveal the key to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application.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2. Associated with the protected key is a specification of the hardware/software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configuration that may have access to the key. The TPM verifies that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current configuration matches the configuration required for revealing the key.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 addition, the requesting application must be specifically authorized to access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key. The TPM uses an authorization protocol to verify authorization.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3. If the current configuration is permitted access to the protected key, then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TPM decrypts the key and passes it on to the application.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4. The application uses the key to decrypt the file. The application is trusted to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then securely discard the key.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293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23E98B-9FEA-FB42-A6F3-086782526FC8}" type="slidenum">
              <a:rPr lang="en-AU"/>
              <a:pPr/>
              <a:t>34</a:t>
            </a:fld>
            <a:endParaRPr lang="en-AU" dirty="0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NIST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Computer Security Handbook [NIST95] characterizes assurance in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following way: “Security assurance is the degree of confidence one has that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security controls operate correctly and protect the system as intended. Assurance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not, however, an absolute guarantee that the measures work as intended.” As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with any other aspect of computer security, resources devoted to assurance must be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subjected to some sort of cost-benefit analysis to determine what amount of effort is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reasonable for the level of assurance desired.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7987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design of assurance measures depends in part on the target audience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for these measures. That is, in developing a degree of confidence in security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measures, we need to specify what individuals or groups possess that degree of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confidence. The CC document on assurance [CCPS09c] lists the following target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audiences: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Consumers: Select security features and functions for a system and determine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required levels of security assurance.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Developers: Respond to actual or perceived consumer security requirements;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interpret statements of assurance requirements; and determine assurance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approaches and level of effort.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Evaluators: Use the assurance requirements as a mandatory statement of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evaluation criteria when evaluating security features and controls.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Evaluators may be in the same organization as consumers or a third-party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evaluation team.</a:t>
            </a:r>
            <a:endParaRPr lang="en-US" dirty="0" smtClean="0">
              <a:latin typeface="Times New Roman" pitchFamily="-109" charset="0"/>
            </a:endParaRPr>
          </a:p>
          <a:p>
            <a:endParaRPr lang="en-US" dirty="0" smtClean="0"/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Assurance deals with security features of IT products, such as computers, database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management systems, operating systems, and complete systems. Assurance applies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the following aspects of a system: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Requirements: This category refers to the security requirements for a product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Security policy: Based on the requirements, a security policy can be defined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Product design: Based on requirements and security policy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Product implementation: Based on design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System operation: Includes ordinary use plus maintenance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 each area, various approaches can be taken to provide assurance. [CCPS09c]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lists the following possible approaches: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Analysis and checking of process(es) and procedure(s)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Checking that process(es) and procedure(s) are being applied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Analysis of the correspondence between TOE design representations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Analysis of the TOE design representation against the requirements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Verification of proofs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Analysis of guidance documents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Analysis of functional tests developed and the results provided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Independent functional testing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Analysis for vulnerabilities (including flaw hypothesis)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Penetration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35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37661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 somewhat different take on the elements of assurance is provided in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[CHOK92]. This report is based on experience with Orange Book evaluations but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relevant to current trusted product development efforts. The author views assurance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as encompassing the following requirements: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System architecture: Addresses both the system development phase and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system operations phase. Examples of techniques for increasing the level of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assurance during the development phase include modular software design,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layering, and data abstraction/information hiding. An example of the operations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phase is isolation of the trusted portion of the system from user processes.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System integrity: Addresses the correct operation of the system hardware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firmware and is typically satisfied by periodic use of diagnostic software.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System testing: Ensures that the security features have been tested thoroughly.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This includes testing of functional operations, testing of security requirements,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and testing of possible penetrations.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Design specification and verification: Addresses the correctness of the system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design and implementation with respect to the system security policy. Ideally,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formal methods of verification can be used.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Covert channel analysis: This type of analysis attempts to identify any potential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means for bypassing security policy and ways to reduce or eliminate such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possibilities.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Trusted facility management: Deals with system administration. One approach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to separate the roles of system operator and security administrator. Another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approach is detailed specification of policies and procedures with mechanisms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for review.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Trusted recovery: Provides for correct operation of security features after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system recovers from failures, crashes, or security incidents.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Trusted distribution: Ensures that protected hardware, firmware, and software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do not go through unauthorized modification during transit from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vendor to the customer.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Configuration management: Requirements are included for configuration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control, audit, management, and accounting.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Thus we see that assurance deals with the design, implementation, and operation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protected resources and their security functions and procedures. It is important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note that assurance is a process, not an attainment. That is, assurance must be an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ongoing activity, including testing, auditing, and review.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36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86638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 somewhat different take on the elements of assurance is provided in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[CHOK92]. This report is based on experience with Orange Book evaluations but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relevant to current trusted product development efforts. The author views assurance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as encompassing the following requirements: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System architecture: Addresses both the system development phase and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system operations phase. Examples of techniques for increasing the level of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assurance during the development phase include modular software design,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layering, and data abstraction/information hiding. An example of the operations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phase is isolation of the trusted portion of the system from user processes.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System integrity: Addresses the correct operation of the system hardware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firmware and is typically satisfied by periodic use of diagnostic software.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System testing: Ensures that the security features have been tested thoroughly.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This includes testing of functional operations, testing of security requirements,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and testing of possible penetrations.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Design specification and verification: Addresses the correctness of the system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design and implementation with respect to the system security policy. Ideally,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formal methods of verification can be used.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Covert channel analysis: This type of analysis attempts to identify any potential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means for bypassing security policy and ways to reduce or eliminate such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possibilities.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Trusted facility management: Deals with system administration. One approach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to separate the roles of system operator and security administrator. Another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approach is detailed specification of policies and procedures with mechanisms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for review.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Trusted recovery: Provides for correct operation of security features after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system recovers from failures, crashes, or security incidents.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Trusted distribution: Ensures that protected hardware, firmware, and software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do not go through unauthorized modification during transit from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vendor to the customer.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Configuration management: Requirements are included for configuration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control, audit, management, and accounting.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Thus we see that assurance deals with the design, implementation, and operation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protected resources and their security functions and procedures. It is important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note that assurance is a process, not an attainment. That is, assurance must be an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ongoing activity, including testing, auditing, and review.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37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15894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F4FE3E-A67B-7346-90F0-9BEF897B2071}" type="slidenum">
              <a:rPr lang="en-AU"/>
              <a:pPr/>
              <a:t>44</a:t>
            </a:fld>
            <a:endParaRPr lang="en-AU" dirty="0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work done by the National Security Agency and other U.S. government agencies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develop requirements and evaluation criteria for trusted systems resulted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 the publication of the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Trusted Computer System Evaluation Criteria (TCSEC),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informally known as the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Orange Book , in the early 1980s. This focused primarily 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protecting information confidentiality. Subsequently, other countries started work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develop criteria based on the TCSEC but that were more flexible and adaptable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the evolving nature of IT. The process of merging, extending, and consolidating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these various efforts eventually resulted in the development of the Common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Criteria in the late 1990s. The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Common Criteria (CC) for Information Technology</a:t>
            </a:r>
          </a:p>
          <a:p>
            <a:r>
              <a:rPr lang="en-US" i="1" dirty="0">
                <a:latin typeface="Arial" pitchFamily="-109" charset="0"/>
                <a:ea typeface="+mn-ea"/>
                <a:cs typeface="+mn-cs"/>
              </a:rPr>
              <a:t>and Security Evaluation are ISO standards for specifying security requirements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and defining evaluation criteria. The aim of these standards is to provide greater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confidence in the security of IT products as a result of formal actions taken during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process of developing, evaluating, and operating these products. In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development stage, the CC defines sets of IT requirements of known validity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that can be used to establish the security requirements of prospective products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and systems. Then the CC details how a specific product can be evaluated against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these known requirements, to provide confirmation that it does indeed meet them,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with an appropriate level of confidence. Lastly, when in operation the evolving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IT environment may reveal new vulnerabilities or concerns. The CC details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process for responding to such changes, and possibly reevaluating the product.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Following successful evaluation, a particular product may be listed as CC certified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or validated by the appropriate national agency, such as NIST/NSA in the United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States. That agency publishes lists of evaluated products, which are used by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government and industry purchasers who need to use such products.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931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5E693-E3C0-1D4C-909A-CC090D69E990}" type="slidenum">
              <a:rPr lang="en-AU"/>
              <a:pPr/>
              <a:t>45</a:t>
            </a:fld>
            <a:endParaRPr lang="en-AU" dirty="0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CC defines a common set of potential security requirements for use in evaluation.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term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target of evaluation (TOE) refers to that part of the product or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system that is subject to evaluation. The requirements fall into two categories: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Functional requirements: Define desired security behavior. CC documents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establish a set of security functional components that provide a standard way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expressing the security functional requirements for a TOE.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Assurance requirements: The basis for gaining confidence that the claimed security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measures are effective and implemented correctly. CC documents establish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 set of assurance components that provide a standard way of expressing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assurance requirements for a TOE.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Both functional requirements and assurance requirements are organized into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classes: A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class is a collection of requirements that share a common focus or intent.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Each of these classes contains a number of families.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requirements within each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family share security objectives but differ in emphasis or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rigor. For example, the audit class contains six families dealing with various aspects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auditing (e.g., audit data generation, audit analysis and audit event storage).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Each family, in turn, contains one or more components. A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component describes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 specific set of security requirements and is the smallest selectable set of security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requirements for inclusion in the structures defined in the CC.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For example, the cryptographic support class of functional requirements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includes two families: cryptographic key management and cryptographic operation.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There are four components under the cryptographic key management family, which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are used to specify key generation algorithm and key size; key distribution method;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key access method; and key destruction method. For each component, a standard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may be referenced to define the requirement. Under the cryptographic operation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family, there is a single component, which specifies an algorithm and key size based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on a an assigned standard.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Sets of functional and assurance components may be grouped together into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reusable packages, which are known to be useful in meeting identified objectives.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 example of such a package would be functional components required for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Discretionary Access Controls.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0423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Table 13.3 briefly defines the functional requirements.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 the area of</a:t>
            </a: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security functional requirements , the PP defines 42 requirements from the available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classes of security functional requirements ( Table 13.3 ). For example, for security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auditing, the PP stipulates what the system must audit; what information must be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logged; what the rules are for monitoring, operating and protecting the logs; and so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on. Functional requirements are also listed from the other functional requirements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classes, with specific details for the smart card operation.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46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75289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Table 13.4 briefly defines the assurance requirements.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PP defines 24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security assurance requirements from the available classes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security assurance requirements ( Table 13.4 ). These requirements were chosen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demonstrate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The quality of the product design and configuration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That adequate protection is provided during the design and implementation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the product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That vendor testing of the product meets specific parameters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That security functionality is not compromised during product delivery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That user guidance, including product manuals pertaining to installation,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maintenance and use, are of a specified quality and appropriateness.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47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35932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BC73A1-5D98-B241-B2B0-DA781857FEF5}" type="slidenum">
              <a:rPr lang="en-AU"/>
              <a:pPr/>
              <a:t>48</a:t>
            </a:fld>
            <a:endParaRPr lang="en-AU" dirty="0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CC also defines two kinds of documents that can be generated using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CC-defined requirements.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Protection profiles (PPs): Define an implementation-independent set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security requirements and objectives for a category of products or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systems that meet similar consumer needs for IT security. A PP is intended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be reusable and to define requirements that are known to be useful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effective in meeting the identified objectives. The PP concept has been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developed to support the definition of functional standards and as an aid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formulating procurement specifications. The PP reflects user security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requirements.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Security targets (STs): Contain the IT security objectives and requirements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a specific identified TOE and defines the functional and assurance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measures offered by that TOE to meet stated requirements. The ST may claim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conformance to one or more PPs and forms the basis for an evaluation. The ST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supplied by a vendor or developer.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Figure 13.14 illustrates the relationship between requirements on the one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hand and profiles and targets on the other. For a PP, a user can select a number of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components to define the requirements for the desired product. The user may also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refer to predefined packages that assemble a number of requirements commonly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grouped together within a product requirements document. Similarly, a vendor or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designer can select a number of components and packages to define an ST.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10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A0A98B-31D7-9E45-B64B-196930A680B8}" type="slidenum">
              <a:rPr lang="en-AU"/>
              <a:pPr/>
              <a:t>5</a:t>
            </a:fld>
            <a:endParaRPr lang="en-AU" dirty="0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BLP model was developed in the 1970s as a formal model for access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control. The model relied on the access control concept described in Chapter 4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(e.g., Figure 4.4 ). In the model, each subject and each object is assigned a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security</a:t>
            </a: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class . In the simplest formulation, security classes form a strict hierarchy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are referred to as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security levels . One example is the U.S. military classification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scheme: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top secret </a:t>
            </a:r>
            <a:r>
              <a:rPr lang="en-US" dirty="0" smtClean="0"/>
              <a:t>&gt;</a:t>
            </a:r>
            <a:r>
              <a:rPr lang="en-US" dirty="0">
                <a:latin typeface="Arial" pitchFamily="-109" charset="0"/>
                <a:ea typeface="+mn-ea"/>
                <a:cs typeface="+mn-cs"/>
              </a:rPr>
              <a:t> secret </a:t>
            </a:r>
            <a:r>
              <a:rPr lang="en-US" dirty="0" smtClean="0"/>
              <a:t>&gt;</a:t>
            </a:r>
            <a:r>
              <a:rPr lang="en-US" dirty="0">
                <a:latin typeface="Arial" pitchFamily="-109" charset="0"/>
                <a:ea typeface="+mn-ea"/>
                <a:cs typeface="+mn-cs"/>
              </a:rPr>
              <a:t> confidential </a:t>
            </a:r>
            <a:r>
              <a:rPr lang="en-US" dirty="0" smtClean="0"/>
              <a:t>&gt;</a:t>
            </a:r>
            <a:r>
              <a:rPr lang="en-US" dirty="0">
                <a:latin typeface="Arial" pitchFamily="-109" charset="0"/>
                <a:ea typeface="+mn-ea"/>
                <a:cs typeface="+mn-cs"/>
              </a:rPr>
              <a:t> restricted </a:t>
            </a:r>
            <a:r>
              <a:rPr lang="en-US" dirty="0" smtClean="0"/>
              <a:t>&gt;</a:t>
            </a:r>
            <a:r>
              <a:rPr lang="en-US" dirty="0">
                <a:latin typeface="Arial" pitchFamily="-109" charset="0"/>
                <a:ea typeface="+mn-ea"/>
                <a:cs typeface="+mn-cs"/>
              </a:rPr>
              <a:t> unclassified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It is possible to also add a set of categories or compartments to each security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level, so that a subject must be assigned both the appropriate level and category to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access an object. We ignore this refinement in the following discussion.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This concept is equally applicable in other areas, where information can be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organized into gross levels and categories and users can be granted clearances to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access certain categories of data. For example, the highest level of security might be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for strategic corporate planning documents and data, accessible by only corporate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officers and their staff; next might come sensitive financial and personnel data,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accessible only by administration personnel, corporate officers, and so on. This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suggests a classification scheme such as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strategic </a:t>
            </a:r>
            <a:r>
              <a:rPr lang="en-US" dirty="0" smtClean="0"/>
              <a:t>&gt;</a:t>
            </a:r>
            <a:r>
              <a:rPr lang="en-US" dirty="0">
                <a:latin typeface="Arial" pitchFamily="-109" charset="0"/>
                <a:ea typeface="+mn-ea"/>
                <a:cs typeface="+mn-cs"/>
              </a:rPr>
              <a:t> sensitive </a:t>
            </a:r>
            <a:r>
              <a:rPr lang="en-US" dirty="0" smtClean="0"/>
              <a:t>&gt;</a:t>
            </a:r>
            <a:r>
              <a:rPr lang="en-US" dirty="0">
                <a:latin typeface="Arial" pitchFamily="-109" charset="0"/>
                <a:ea typeface="+mn-ea"/>
                <a:cs typeface="+mn-cs"/>
              </a:rPr>
              <a:t> confidential </a:t>
            </a:r>
            <a:r>
              <a:rPr lang="en-US" dirty="0" smtClean="0"/>
              <a:t>&gt;</a:t>
            </a:r>
            <a:r>
              <a:rPr lang="en-US" dirty="0">
                <a:latin typeface="Arial" pitchFamily="-109" charset="0"/>
                <a:ea typeface="+mn-ea"/>
                <a:cs typeface="+mn-cs"/>
              </a:rPr>
              <a:t> public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 subject is said to have a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security clearance of a given level; an object is said to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have a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security classification of a given level. The security classes control the manner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by which a subject may access an object.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2912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9CA1FE-EEA8-D842-9F54-BF20F751B73C}" type="slidenum">
              <a:rPr lang="en-AU"/>
              <a:pPr/>
              <a:t>49</a:t>
            </a:fld>
            <a:endParaRPr lang="en-AU" dirty="0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Figure 13.15 shows what is referred to in the CC documents as the security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functional requirements paradigm. In essence, this illustration is based on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reference monitor concept but makes use of the terminology and design philosophy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the CC.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4123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0C8EF9-FD61-374D-9064-13CFC85AD40A}" type="slidenum">
              <a:rPr lang="en-AU"/>
              <a:pPr/>
              <a:t>50</a:t>
            </a:fld>
            <a:endParaRPr lang="en-AU" dirty="0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protection profile for a smart card, developed by the Smart Card Security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User Group, provides a simple example of a PP. This PP describes the IT security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requirements for a smart card to be used in connection with sensitive applications,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such as banking industry financial payment systems. The assurance level for this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PP is EAL 4, which is described in the following subsection. The PP lists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threats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that must be addressed by a product that claims to comply with this PP. The threats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include the following: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Physical probing: May entail reading data from the TOE through techniques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commonly employed in IC failure analysis and IC reverse engineering efforts.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Invalid input: Invalid input may take the form of operations that are not formatted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correctly, requests for information beyond register limits, or attempts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find and execute undocumented commands. The result of such an attack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may be a compromise in the security functions, generation of exploitable errors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 operation, or release of protected data.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Linkage of multiple operations: An attacker may observe multiple uses of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resources or services and, by linking these observations, deduce information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that that may reveal security function data.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Following a list of threats, the PP turns to a description of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security objectives 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These reflect the stated intent to counter identified threats and/or comply with any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organizational security policies identified. Nineteen objectives are listed, including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following: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Audit: The system must provide the means of recording selected security relevant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events, so as to assist an administrator in the detection of potential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attacks or misconfiguration of the system security features that would leave it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susceptible to attack.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Fault insertion: The system must be resistant to repeated probing through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insertion of erroneous data.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Information leakage: The system must provide the means of controlling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limiting the leakage of information in the system so that no useful information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revealed over the power, ground, clock, reset, or I/O lines.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Security requirements are provided to thwart specific threats and to support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specific policies under specific assumptions. The PP lists specific requirements in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three general areas: TOE security functional requirements, TOE security assurance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requirements, and security requirements for the IT environment. 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PP also lists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security requirements of the IT environment . These cover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following topics: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Cryptographic key distribution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Cryptographic key destruction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Security roles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final section of the PP (excluding appendices) is a lengthy rationale for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all of the selections and definitions in the PP. The PP is an industry-wide effort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designed to be realistic in its ability to be met by a variety of products with a variety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internal mechanisms and implementation approaches.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1060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F0D712-B197-5D4E-A6D6-FB57D01176AD}" type="slidenum">
              <a:rPr lang="en-AU"/>
              <a:pPr/>
              <a:t>51</a:t>
            </a:fld>
            <a:endParaRPr lang="en-AU" dirty="0"/>
          </a:p>
        </p:txBody>
      </p:sp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concept of evaluation assurance is a difficult one to pin down. Further, the degree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assurance required varies from one context and one functionality to another. To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structure the need for assurance, the CC defines a scale for rating assurance consisting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seven evaluation assurance levels (EALs) ranging from the least rigor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scope for assurance evidence (EAL 1) to the most (EAL 7). The levels are as follows: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EAL 1: functionally tested: For environments where security threats are not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considered serious. It involves independent product testing with no input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from the product developers. The intent is to provide a level of confidence in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correct operation.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EAL 2: structurally tested: Includes a review of a high-level design provided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by the product developer. Also, the developer must conduct a vulnerability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analysis for well-known flaws. The intent is to provide a low to moderate level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independently assured security.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EAL 3: methodically tested and checked: Requires a focus on the security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features. This includes requirements that the design separate security-related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components from those that are not; that the design specifies how security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enforced; and that testing be based both on the interface and the high level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design, rather than a black-box testing based only on the interface. It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applicable where the requirement is for a moderate level of independently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assured security, with a thorough investigation of the TOE and its development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without incurring substantial reengineering costs.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EAL 4: methodically designed, tested, and reviewed: Requires a low-level as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well as a high-level design specification. Requires that the interface specification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be complete. Requires an abstract model that explicitly defines security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for the product. Requires an independent vulnerability analysis. It is applicable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 those circumstances where developers or users require a moderate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high level of independently assured security in conventional commodity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TOEs, and there is willingness to incur some additional security-specific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engineering costs.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EAL 5: semi-formally designed and tested: Provides an analysis that includes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all of the implementation. Assurance is supplemented by a formal model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 semiformal presentation of the functional specification and high-level design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and a semiformal demonstration of correspondence. The search for vulnerabilities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must ensure resistance to penetration attackers with a moderate attack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potential. Covert channel analysis and modular design are also required.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EAL 6: semi-formally verified design and tested: Permits a developer to gain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high assurance from application of specialized security engineering techniques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 a rigorous development environment, and to produce a premium TOE for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protecting high value assets against significant risks. The independent search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for vulnerabilities must ensure resistance to penetration attackers with a high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attack potential.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EAL 7: formally verified design and tested: The formal model is supplemented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by a formal presentation of the functional specification and high level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design, showing correspondence. Evidence of developer “white box” testing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internals and complete independent confirmation of developer test results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are required. Complexity of the design must be minimized.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first four levels reflect various levels of commercial design practice. Only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at the highest of these levels (EAL 4) is there a requirement for any source code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analysis, and this only for a portion of the code. The top three levels provide specific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guidance for products developed using security specialists and security-specific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design and engineering approaches.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5493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867E5-0BA3-DC4F-BE8A-9498FBA7AA64}" type="slidenum">
              <a:rPr lang="en-AU"/>
              <a:pPr/>
              <a:t>52</a:t>
            </a:fld>
            <a:endParaRPr lang="en-AU" dirty="0"/>
          </a:p>
        </p:txBody>
      </p:sp>
      <p:sp>
        <p:nvSpPr>
          <p:cNvPr id="2836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aim of evaluating an IT product, a TOE, against a trusted computing standard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to ensure that the security features in the TOE work correctly and effectively,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that show no exploitable vulnerabilities. The evaluation process is performed either in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parallel with, or after, the development of the TOE, depending on the level of assurance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required. The higher the level, the greater the rigor needed by the process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more time and expense that it will incur. The principle inputs to the evaluation are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security target, a set of evidence about the TOE, and the actual TOE. The desired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result of the evaluation process is to confirm that the security target is satisfied for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TOE, confirmed by documented evidence in the technical evaluation report.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evaluation process will relate the security target to one or more of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high-level design, low-level design, functional specification, source code implementation,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and object code and hardware realization of the TOE. The degree of rigor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used, and the depth of analysis are determined by the assurance level desired for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evaluation. At the higher levels, semiformal or formal models are used to confirm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that the TOE does indeed implement the desired security target. The evaluation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process also involves careful testing of the TOE to confirm it’s security features.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6327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E1AA81-1850-5C49-B4EA-3F611E15F049}" type="slidenum">
              <a:rPr lang="en-AU"/>
              <a:pPr/>
              <a:t>53</a:t>
            </a:fld>
            <a:endParaRPr lang="en-AU" dirty="0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evaluation involves a number of parties: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Sponsor: Usually either the customer or the vendor of a product for which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evaluation is required. Sponsors determine the security target that the product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has to satisfy.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Developer: Has to provide suitable evidence on the processes used to design,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implement, and test the product to enable its evaluation.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Evaluator: Performs the technical evaluation work, using the evidence supplied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by the developers, and additional testing of the product, to confirm that it satisfies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functional and assurance requirements specified in the security target.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 many countries, the task of evaluating products against a trusted computing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standard is delegated to one or more endorsed commercial suppliers.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Certifier: The government agency that monitors the evaluation process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subsequently certifies that a product as been successfully evaluated. Certifiers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generally manage a register of evaluated products, which can be consulted by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customers.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evaluation process has three broad phases: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1. Preparation: Involves the initial contact between the sponsor and developers of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 product, and the evaluators who will assess it. It will confirm that the sponsor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and developers are adequately prepared to conduct the evaluation and will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include a review of the security target and possibly other evaluation deliverables.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It concludes with a list of evaluation deliverables and acceptance of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overall project costing and schedule.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2. Conduct of evaluation: A structured and formal process in which the evaluators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conduct a series of activities specified by the CC. These include reviewing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deliverables provided by the sponsor and developers, and other tests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the product, to confirm it satisfies the security target. During this process,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problems may be identified in the product, which are reported back to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developers for correction.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3. Conclusion: The evaluators provide the final evaluation technical report to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certifiers for acceptance. The certifiers use this report, which may contain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confidential information, to validate the evaluation process and to prepare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public certification report. The certification report is then listed on the relevant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register of evaluated products.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evaluation process is normally monitored and regulated by a government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agency in each country. In the United States the NIST and the NSA jointly operate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Common Criteria Evaluation and Validation Scheme (CCEVS). Many countries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support a peering arrangement, which allows evaluations performed in one country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be recognized and accepted in other countries. Given the time and expense that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 evaluation incurs, this is an important benefit to vendors and consumers.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Common Criteria Portal provides further information on the relevant agencies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processes used by participating countries.</a:t>
            </a:r>
          </a:p>
          <a:p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5203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E1AA81-1850-5C49-B4EA-3F611E15F049}" type="slidenum">
              <a:rPr lang="en-AU"/>
              <a:pPr/>
              <a:t>54</a:t>
            </a:fld>
            <a:endParaRPr lang="en-AU" dirty="0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evaluation involves a number of parties: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Sponsor: Usually either the customer or the vendor of a product for which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evaluation is required. Sponsors determine the security target that the product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has to satisfy.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Developer: Has to provide suitable evidence on the processes used to design,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implement, and test the product to enable its evaluation.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Evaluator: Performs the technical evaluation work, using the evidence supplied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by the developers, and additional testing of the product, to confirm that it satisfies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functional and assurance requirements specified in the security target.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 many countries, the task of evaluating products against a trusted computing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standard is delegated to one or more endorsed commercial suppliers.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Certifier: The government agency that monitors the evaluation process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subsequently certifies that a product as been successfully evaluated. Certifiers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generally manage a register of evaluated products, which can be consulted by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customers.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evaluation process has three broad phases: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1. Preparation: Involves the initial contact between the sponsor and developers of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 product, and the evaluators who will assess it. It will confirm that the sponsor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and developers are adequately prepared to conduct the evaluation and will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include a review of the security target and possibly other evaluation deliverables.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It concludes with a list of evaluation deliverables and acceptance of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overall project costing and schedule.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2. Conduct of evaluation: A structured and formal process in which the evaluators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conduct a series of activities specified by the CC. These include reviewing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deliverables provided by the sponsor and developers, and other tests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the product, to confirm it satisfies the security target. During this process,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problems may be identified in the product, which are reported back to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developers for correction.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3. Conclusion: The evaluators provide the final evaluation technical report to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certifiers for acceptance. The certifiers use this report, which may contain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confidential information, to validate the evaluation process and to prepare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public certification report. The certification report is then listed on the relevant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register of evaluated products.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evaluation process is normally monitored and regulated by a government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agency in each country. In the United States the NIST and the NSA jointly operate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Common Criteria Evaluation and Validation Scheme (CCEVS). Many countries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support a peering arrangement, which allows evaluations performed in one country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be recognized and accepted in other countries. Given the time and expense that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 evaluation incurs, this is an important benefit to vendors and consumers.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Common Criteria Portal provides further information on the relevant agencies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processes used by participating countries.</a:t>
            </a:r>
          </a:p>
          <a:p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0819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/>
              <a:pPr/>
              <a:t>56</a:t>
            </a:fld>
            <a:endParaRPr lang="en-AU" dirty="0"/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</a:t>
            </a:r>
            <a:r>
              <a:rPr lang="en-US" dirty="0" smtClean="0">
                <a:latin typeface="Times New Roman" pitchFamily="-107" charset="0"/>
              </a:rPr>
              <a:t>13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val="42207191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649F41-39D2-F340-A303-8C3F4C4DEFAF}" type="slidenum">
              <a:rPr lang="en-AU"/>
              <a:pPr/>
              <a:t>57</a:t>
            </a:fld>
            <a:endParaRPr lang="en-AU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A variety of functions and services can be included under the general RBAC</a:t>
            </a:r>
          </a:p>
          <a:p>
            <a:r>
              <a:rPr lang="en-US" dirty="0" smtClean="0"/>
              <a:t>approach. To clarify the various aspects of RBAC, it is useful to define a set of</a:t>
            </a:r>
          </a:p>
          <a:p>
            <a:r>
              <a:rPr lang="en-US" dirty="0" smtClean="0"/>
              <a:t>abstract models of RBAC functionality.</a:t>
            </a:r>
          </a:p>
          <a:p>
            <a:endParaRPr lang="en-US" dirty="0" smtClean="0"/>
          </a:p>
          <a:p>
            <a:r>
              <a:rPr lang="en-US" dirty="0" smtClean="0"/>
              <a:t>The solid lines in Figure 4.9b indicate relationships, or mappings, with a single</a:t>
            </a:r>
          </a:p>
          <a:p>
            <a:r>
              <a:rPr lang="en-US" dirty="0" smtClean="0"/>
              <a:t>arrowhead indicating one and a double arrowhead indicating many. Thus, there is</a:t>
            </a:r>
          </a:p>
          <a:p>
            <a:r>
              <a:rPr lang="en-US" dirty="0" smtClean="0"/>
              <a:t>a many-to-many relationship between users and roles: One user may have multiple</a:t>
            </a:r>
          </a:p>
          <a:p>
            <a:r>
              <a:rPr lang="en-US" dirty="0" smtClean="0"/>
              <a:t>roles, and multiple users may be assigned to a single role. Similarly, there is a many-to-</a:t>
            </a:r>
          </a:p>
          <a:p>
            <a:r>
              <a:rPr lang="en-US" dirty="0" smtClean="0"/>
              <a:t>many relationship between roles and permissions. A session is used to define a</a:t>
            </a:r>
          </a:p>
          <a:p>
            <a:r>
              <a:rPr lang="en-US" dirty="0" smtClean="0"/>
              <a:t>temporary one-to-many relationship between a user and one or more of the roles to</a:t>
            </a:r>
          </a:p>
          <a:p>
            <a:r>
              <a:rPr lang="en-US" dirty="0" smtClean="0"/>
              <a:t>which the user has been assigned. The user establishes a session with only the roles</a:t>
            </a:r>
          </a:p>
          <a:p>
            <a:r>
              <a:rPr lang="en-US" dirty="0" smtClean="0"/>
              <a:t>needed for a particular task; this is an example of the concept of least privilege.</a:t>
            </a:r>
          </a:p>
          <a:p>
            <a:endParaRPr lang="en-US" dirty="0" smtClean="0"/>
          </a:p>
          <a:p>
            <a:r>
              <a:rPr lang="en-US" dirty="0" smtClean="0"/>
              <a:t>The many-to-many relationships between users and roles and between roles</a:t>
            </a:r>
          </a:p>
          <a:p>
            <a:r>
              <a:rPr lang="en-US" dirty="0" smtClean="0"/>
              <a:t>and permissions provide a flexibility and granularity of assignment not found in</a:t>
            </a:r>
          </a:p>
          <a:p>
            <a:r>
              <a:rPr lang="en-US" dirty="0" smtClean="0"/>
              <a:t>conventional DAC schemes. Without this flexibility and granularity, there is a greater</a:t>
            </a:r>
          </a:p>
          <a:p>
            <a:r>
              <a:rPr lang="en-US" dirty="0" smtClean="0"/>
              <a:t>risk that a user may be granted more access to resources than is needed because of</a:t>
            </a:r>
          </a:p>
          <a:p>
            <a:r>
              <a:rPr lang="en-US" dirty="0" smtClean="0"/>
              <a:t>the limited control over the types of access that can be allowed. The NIST RBAC</a:t>
            </a:r>
          </a:p>
          <a:p>
            <a:r>
              <a:rPr lang="en-US" dirty="0" smtClean="0"/>
              <a:t>document gives the following examples: Users may need to list directories and modify</a:t>
            </a:r>
          </a:p>
          <a:p>
            <a:r>
              <a:rPr lang="en-US" dirty="0" smtClean="0"/>
              <a:t>existing files without creating new files, or they may need to append records to a file</a:t>
            </a:r>
          </a:p>
          <a:p>
            <a:r>
              <a:rPr lang="en-US" dirty="0" smtClean="0"/>
              <a:t>without modifying existing records.</a:t>
            </a:r>
          </a:p>
        </p:txBody>
      </p:sp>
    </p:spTree>
    <p:extLst>
      <p:ext uri="{BB962C8B-B14F-4D97-AF65-F5344CB8AC3E}">
        <p14:creationId xmlns:p14="http://schemas.microsoft.com/office/powerpoint/2010/main" val="30321127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[OSBO00] shows how a rule-based access control (RBAC) system can be used to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implement the BLP multilevel security rules. Recall that the ANSI standard RBAC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specification included the concept of administrative functions, which provide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capability to create, delete, and maintain RBAC elements and relations. It is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useful here to assign special administrative roles to these functions. With this in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mind, Table 13.2 summarizes the components of an RBAC.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following formal specification indicates how a RBAC system can be used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implement MLS access:</a:t>
            </a:r>
            <a:endParaRPr lang="en-US" dirty="0" smtClean="0">
              <a:latin typeface="Times New Roman" pitchFamily="-109" charset="0"/>
              <a:ea typeface="Times New Roman" pitchFamily="-109" charset="0"/>
              <a:cs typeface="Times New Roman" pitchFamily="-109" charset="0"/>
            </a:endParaRPr>
          </a:p>
          <a:p>
            <a:endParaRPr lang="en-US" dirty="0" smtClean="0">
              <a:latin typeface="Times New Roman" pitchFamily="-109" charset="0"/>
              <a:ea typeface="Times New Roman" pitchFamily="-109" charset="0"/>
              <a:cs typeface="Times New Roman" pitchFamily="-109" charset="0"/>
            </a:endParaRPr>
          </a:p>
          <a:p>
            <a:r>
              <a:rPr lang="en-US" dirty="0" smtClean="0"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• </a:t>
            </a:r>
            <a:r>
              <a:rPr lang="en-US" b="1" dirty="0" smtClean="0">
                <a:latin typeface="Times New Roman" pitchFamily="-109" charset="0"/>
              </a:rPr>
              <a:t>Constraint on Users: </a:t>
            </a:r>
            <a:r>
              <a:rPr lang="en-US" dirty="0" smtClean="0">
                <a:latin typeface="Times New Roman" pitchFamily="-109" charset="0"/>
              </a:rPr>
              <a:t>For each user </a:t>
            </a:r>
            <a:r>
              <a:rPr lang="en-US" i="1" dirty="0" smtClean="0">
                <a:latin typeface="Times New Roman" pitchFamily="-109" charset="0"/>
              </a:rPr>
              <a:t>u</a:t>
            </a:r>
            <a:r>
              <a:rPr lang="en-US" dirty="0" smtClean="0">
                <a:latin typeface="Times New Roman" pitchFamily="-109" charset="0"/>
              </a:rPr>
              <a:t> in the set of users </a:t>
            </a:r>
            <a:r>
              <a:rPr lang="en-US" i="1" dirty="0" smtClean="0">
                <a:latin typeface="Times New Roman" pitchFamily="-109" charset="0"/>
              </a:rPr>
              <a:t>U</a:t>
            </a:r>
            <a:r>
              <a:rPr lang="en-US" dirty="0" smtClean="0">
                <a:latin typeface="Times New Roman" pitchFamily="-109" charset="0"/>
              </a:rPr>
              <a:t>, a security clearance L(</a:t>
            </a:r>
            <a:r>
              <a:rPr lang="en-US" i="1" dirty="0" smtClean="0">
                <a:latin typeface="Times New Roman" pitchFamily="-109" charset="0"/>
              </a:rPr>
              <a:t>u</a:t>
            </a:r>
            <a:r>
              <a:rPr lang="en-US" dirty="0" smtClean="0">
                <a:latin typeface="Times New Roman" pitchFamily="-109" charset="0"/>
              </a:rPr>
              <a:t>) is assigned. Formally, </a:t>
            </a:r>
            <a:r>
              <a:rPr lang="en-US" dirty="0" smtClean="0">
                <a:latin typeface="Times New Roman" pitchFamily="-109" charset="0"/>
                <a:sym typeface="Symbol" pitchFamily="-109" charset="2"/>
              </a:rPr>
              <a:t></a:t>
            </a:r>
            <a:r>
              <a:rPr lang="en-US" i="1" dirty="0" smtClean="0">
                <a:latin typeface="Times New Roman" pitchFamily="-109" charset="0"/>
              </a:rPr>
              <a:t>u</a:t>
            </a:r>
            <a:r>
              <a:rPr lang="en-US" dirty="0" smtClean="0">
                <a:latin typeface="Times New Roman" pitchFamily="-109" charset="0"/>
              </a:rPr>
              <a:t> </a:t>
            </a:r>
            <a:r>
              <a:rPr lang="en-US" dirty="0" smtClean="0">
                <a:latin typeface="Times New Roman" pitchFamily="-109" charset="0"/>
                <a:sym typeface="Symbol" pitchFamily="-109" charset="2"/>
              </a:rPr>
              <a:t></a:t>
            </a:r>
            <a:r>
              <a:rPr lang="en-US" dirty="0" smtClean="0">
                <a:latin typeface="Times New Roman" pitchFamily="-109" charset="0"/>
              </a:rPr>
              <a:t> </a:t>
            </a:r>
            <a:r>
              <a:rPr lang="en-US" i="1" dirty="0" smtClean="0">
                <a:latin typeface="Times New Roman" pitchFamily="-109" charset="0"/>
              </a:rPr>
              <a:t>U</a:t>
            </a:r>
            <a:r>
              <a:rPr lang="en-US" dirty="0" smtClean="0">
                <a:latin typeface="Times New Roman" pitchFamily="-109" charset="0"/>
              </a:rPr>
              <a:t> [L(</a:t>
            </a:r>
            <a:r>
              <a:rPr lang="en-US" i="1" dirty="0" smtClean="0">
                <a:latin typeface="Times New Roman" pitchFamily="-109" charset="0"/>
              </a:rPr>
              <a:t>u</a:t>
            </a:r>
            <a:r>
              <a:rPr lang="en-US" dirty="0" smtClean="0">
                <a:latin typeface="Times New Roman" pitchFamily="-109" charset="0"/>
              </a:rPr>
              <a:t>) is given]</a:t>
            </a:r>
          </a:p>
          <a:p>
            <a:endParaRPr lang="en-US" dirty="0" smtClean="0">
              <a:latin typeface="Times New Roman" pitchFamily="-109" charset="0"/>
              <a:ea typeface="Times New Roman" pitchFamily="-109" charset="0"/>
              <a:cs typeface="Times New Roman" pitchFamily="-109" charset="0"/>
            </a:endParaRPr>
          </a:p>
          <a:p>
            <a:r>
              <a:rPr lang="en-US" dirty="0" smtClean="0"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• </a:t>
            </a:r>
            <a:r>
              <a:rPr lang="en-US" b="1" dirty="0" smtClean="0">
                <a:latin typeface="Times New Roman" pitchFamily="-109" charset="0"/>
              </a:rPr>
              <a:t>Constraints on Permissions:</a:t>
            </a:r>
            <a:r>
              <a:rPr lang="en-US" dirty="0" smtClean="0">
                <a:latin typeface="Times New Roman" pitchFamily="-109" charset="0"/>
              </a:rPr>
              <a:t> Each permission assigns a read or write permission to an object </a:t>
            </a:r>
            <a:r>
              <a:rPr lang="en-US" i="1" dirty="0" smtClean="0">
                <a:latin typeface="Times New Roman" pitchFamily="-109" charset="0"/>
              </a:rPr>
              <a:t>o</a:t>
            </a:r>
            <a:r>
              <a:rPr lang="en-US" dirty="0" smtClean="0">
                <a:latin typeface="Times New Roman" pitchFamily="-109" charset="0"/>
              </a:rPr>
              <a:t>, and each object has one read and one write permission. All objects have a security classification. Formally: </a:t>
            </a:r>
            <a:r>
              <a:rPr lang="en-US" i="1" dirty="0" smtClean="0">
                <a:latin typeface="Times New Roman" pitchFamily="-109" charset="0"/>
              </a:rPr>
              <a:t>P</a:t>
            </a:r>
            <a:r>
              <a:rPr lang="en-US" dirty="0" smtClean="0">
                <a:latin typeface="Times New Roman" pitchFamily="-109" charset="0"/>
              </a:rPr>
              <a:t> = {(</a:t>
            </a:r>
            <a:r>
              <a:rPr lang="en-US" i="1" dirty="0" smtClean="0">
                <a:latin typeface="Times New Roman" pitchFamily="-109" charset="0"/>
              </a:rPr>
              <a:t>o</a:t>
            </a:r>
            <a:r>
              <a:rPr lang="en-US" dirty="0" smtClean="0">
                <a:latin typeface="Times New Roman" pitchFamily="-109" charset="0"/>
              </a:rPr>
              <a:t>, 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), (</a:t>
            </a:r>
            <a:r>
              <a:rPr lang="en-US" i="1" dirty="0" smtClean="0">
                <a:latin typeface="Times New Roman" pitchFamily="-109" charset="0"/>
              </a:rPr>
              <a:t>o</a:t>
            </a:r>
            <a:r>
              <a:rPr lang="en-US" dirty="0" smtClean="0">
                <a:latin typeface="Times New Roman" pitchFamily="-109" charset="0"/>
              </a:rPr>
              <a:t>,</a:t>
            </a:r>
            <a:r>
              <a:rPr lang="en-US" i="1" dirty="0" smtClean="0">
                <a:latin typeface="Times New Roman" pitchFamily="-109" charset="0"/>
              </a:rPr>
              <a:t>w</a:t>
            </a:r>
            <a:r>
              <a:rPr lang="en-US" dirty="0" smtClean="0">
                <a:latin typeface="Times New Roman" pitchFamily="-109" charset="0"/>
              </a:rPr>
              <a:t>) | </a:t>
            </a:r>
            <a:r>
              <a:rPr lang="en-US" i="1" dirty="0" smtClean="0">
                <a:latin typeface="Times New Roman" pitchFamily="-109" charset="0"/>
              </a:rPr>
              <a:t>o</a:t>
            </a:r>
            <a:r>
              <a:rPr lang="en-US" dirty="0" smtClean="0">
                <a:latin typeface="Times New Roman" pitchFamily="-109" charset="0"/>
              </a:rPr>
              <a:t> is an object in the system}; </a:t>
            </a:r>
            <a:r>
              <a:rPr lang="en-US" dirty="0" smtClean="0">
                <a:latin typeface="Times New Roman" pitchFamily="-109" charset="0"/>
                <a:sym typeface="Symbol" pitchFamily="-109" charset="2"/>
              </a:rPr>
              <a:t></a:t>
            </a:r>
            <a:r>
              <a:rPr lang="en-US" i="1" dirty="0" smtClean="0">
                <a:latin typeface="Times New Roman" pitchFamily="-109" charset="0"/>
              </a:rPr>
              <a:t>o</a:t>
            </a:r>
            <a:r>
              <a:rPr lang="en-US" dirty="0" smtClean="0">
                <a:latin typeface="Times New Roman" pitchFamily="-109" charset="0"/>
              </a:rPr>
              <a:t> </a:t>
            </a:r>
            <a:r>
              <a:rPr lang="en-US" dirty="0" smtClean="0">
                <a:latin typeface="Times New Roman" pitchFamily="-109" charset="0"/>
                <a:sym typeface="Symbol" pitchFamily="-109" charset="2"/>
              </a:rPr>
              <a:t></a:t>
            </a:r>
            <a:r>
              <a:rPr lang="en-US" dirty="0" smtClean="0">
                <a:latin typeface="Times New Roman" pitchFamily="-109" charset="0"/>
              </a:rPr>
              <a:t> </a:t>
            </a:r>
            <a:r>
              <a:rPr lang="en-US" i="1" dirty="0" smtClean="0">
                <a:latin typeface="Times New Roman" pitchFamily="-109" charset="0"/>
              </a:rPr>
              <a:t>P</a:t>
            </a:r>
            <a:r>
              <a:rPr lang="en-US" dirty="0" smtClean="0">
                <a:latin typeface="Times New Roman" pitchFamily="-109" charset="0"/>
              </a:rPr>
              <a:t> [L(</a:t>
            </a:r>
            <a:r>
              <a:rPr lang="en-US" i="1" dirty="0" smtClean="0">
                <a:latin typeface="Times New Roman" pitchFamily="-109" charset="0"/>
              </a:rPr>
              <a:t>o</a:t>
            </a:r>
            <a:r>
              <a:rPr lang="en-US" dirty="0" smtClean="0">
                <a:latin typeface="Times New Roman" pitchFamily="-109" charset="0"/>
              </a:rPr>
              <a:t>) is given]</a:t>
            </a:r>
          </a:p>
          <a:p>
            <a:endParaRPr lang="en-US" dirty="0" smtClean="0">
              <a:latin typeface="Times New Roman" pitchFamily="-109" charset="0"/>
              <a:ea typeface="Times New Roman" pitchFamily="-109" charset="0"/>
              <a:cs typeface="Times New Roman" pitchFamily="-109" charset="0"/>
            </a:endParaRPr>
          </a:p>
          <a:p>
            <a:r>
              <a:rPr lang="en-US" dirty="0" smtClean="0"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• </a:t>
            </a:r>
            <a:r>
              <a:rPr lang="en-US" b="1" dirty="0" smtClean="0">
                <a:latin typeface="Times New Roman" pitchFamily="-109" charset="0"/>
              </a:rPr>
              <a:t>Definitions: </a:t>
            </a:r>
            <a:r>
              <a:rPr lang="en-US" dirty="0" smtClean="0">
                <a:latin typeface="Times New Roman" pitchFamily="-109" charset="0"/>
              </a:rPr>
              <a:t>The read-level of a role 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, denoted r-level(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), is the least upper bound of the security levels of the objects for which (</a:t>
            </a:r>
            <a:r>
              <a:rPr lang="en-US" i="1" dirty="0" smtClean="0">
                <a:latin typeface="Times New Roman" pitchFamily="-109" charset="0"/>
              </a:rPr>
              <a:t>o</a:t>
            </a:r>
            <a:r>
              <a:rPr lang="en-US" dirty="0" smtClean="0">
                <a:latin typeface="Times New Roman" pitchFamily="-109" charset="0"/>
              </a:rPr>
              <a:t>, 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) is in the permissions of 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. The w-level of a role 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 (denoted w-level(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)) is the greatest lower bound of the security levels of the objects </a:t>
            </a:r>
            <a:r>
              <a:rPr lang="en-US" i="1" dirty="0" smtClean="0">
                <a:latin typeface="Times New Roman" pitchFamily="-109" charset="0"/>
              </a:rPr>
              <a:t>o</a:t>
            </a:r>
            <a:r>
              <a:rPr lang="en-US" dirty="0" smtClean="0">
                <a:latin typeface="Times New Roman" pitchFamily="-109" charset="0"/>
              </a:rPr>
              <a:t> for which (</a:t>
            </a:r>
            <a:r>
              <a:rPr lang="en-US" i="1" dirty="0" smtClean="0">
                <a:latin typeface="Times New Roman" pitchFamily="-109" charset="0"/>
              </a:rPr>
              <a:t>o</a:t>
            </a:r>
            <a:r>
              <a:rPr lang="en-US" dirty="0" smtClean="0">
                <a:latin typeface="Times New Roman" pitchFamily="-109" charset="0"/>
              </a:rPr>
              <a:t>, </a:t>
            </a:r>
            <a:r>
              <a:rPr lang="en-US" i="1" dirty="0" smtClean="0">
                <a:latin typeface="Times New Roman" pitchFamily="-109" charset="0"/>
              </a:rPr>
              <a:t>w</a:t>
            </a:r>
            <a:r>
              <a:rPr lang="en-US" dirty="0" smtClean="0">
                <a:latin typeface="Times New Roman" pitchFamily="-109" charset="0"/>
              </a:rPr>
              <a:t>) is in the permissions of 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, if such a glb exists. If the glb does not exist, the w-level is undefined.</a:t>
            </a:r>
          </a:p>
          <a:p>
            <a:endParaRPr lang="en-US" dirty="0" smtClean="0">
              <a:latin typeface="Times New Roman" pitchFamily="-109" charset="0"/>
              <a:ea typeface="Times New Roman" pitchFamily="-109" charset="0"/>
              <a:cs typeface="Times New Roman" pitchFamily="-109" charset="0"/>
            </a:endParaRPr>
          </a:p>
          <a:p>
            <a:r>
              <a:rPr lang="en-US" dirty="0" smtClean="0"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• </a:t>
            </a:r>
            <a:r>
              <a:rPr lang="en-US" b="1" dirty="0" smtClean="0">
                <a:latin typeface="Times New Roman" pitchFamily="-109" charset="0"/>
              </a:rPr>
              <a:t>Constraint on UA (</a:t>
            </a:r>
            <a:r>
              <a:rPr lang="en-US" dirty="0" smtClean="0">
                <a:latin typeface="Times New Roman" pitchFamily="-109" charset="0"/>
              </a:rPr>
              <a:t>user-role assignments</a:t>
            </a:r>
            <a:r>
              <a:rPr lang="en-US" b="1" dirty="0" smtClean="0">
                <a:latin typeface="Times New Roman" pitchFamily="-109" charset="0"/>
              </a:rPr>
              <a:t>):</a:t>
            </a:r>
            <a:r>
              <a:rPr lang="en-US" dirty="0" smtClean="0">
                <a:latin typeface="Times New Roman" pitchFamily="-109" charset="0"/>
              </a:rPr>
              <a:t> Each role 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 has a defined write-level w-level(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). For each user assignment, the clearance of the user must dominate the 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-level of the role and be dominated by the </a:t>
            </a:r>
            <a:r>
              <a:rPr lang="en-US" i="1" dirty="0" smtClean="0">
                <a:latin typeface="Times New Roman" pitchFamily="-109" charset="0"/>
              </a:rPr>
              <a:t>w</a:t>
            </a:r>
            <a:r>
              <a:rPr lang="en-US" dirty="0" smtClean="0">
                <a:latin typeface="Times New Roman" pitchFamily="-109" charset="0"/>
              </a:rPr>
              <a:t>-level of the role. Formally: </a:t>
            </a:r>
            <a:r>
              <a:rPr lang="en-US" dirty="0" smtClean="0">
                <a:latin typeface="Times New Roman" pitchFamily="-109" charset="0"/>
                <a:sym typeface="Symbol" pitchFamily="-109" charset="2"/>
              </a:rPr>
              <a:t>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 </a:t>
            </a:r>
            <a:r>
              <a:rPr lang="en-US" dirty="0" smtClean="0">
                <a:latin typeface="Times New Roman" pitchFamily="-109" charset="0"/>
                <a:sym typeface="Symbol" pitchFamily="-109" charset="2"/>
              </a:rPr>
              <a:t></a:t>
            </a:r>
            <a:r>
              <a:rPr lang="en-US" dirty="0" smtClean="0">
                <a:latin typeface="Times New Roman" pitchFamily="-109" charset="0"/>
              </a:rPr>
              <a:t> </a:t>
            </a:r>
            <a:r>
              <a:rPr lang="en-US" i="1" dirty="0" smtClean="0">
                <a:latin typeface="Times New Roman" pitchFamily="-109" charset="0"/>
              </a:rPr>
              <a:t>UA</a:t>
            </a:r>
            <a:r>
              <a:rPr lang="en-US" dirty="0" smtClean="0">
                <a:latin typeface="Times New Roman" pitchFamily="-109" charset="0"/>
              </a:rPr>
              <a:t> [w-level(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) is defined]; </a:t>
            </a:r>
            <a:r>
              <a:rPr lang="en-US" dirty="0" smtClean="0">
                <a:latin typeface="Times New Roman" pitchFamily="-109" charset="0"/>
                <a:sym typeface="Symbol" pitchFamily="-109" charset="2"/>
              </a:rPr>
              <a:t></a:t>
            </a:r>
            <a:r>
              <a:rPr lang="en-US" dirty="0" smtClean="0">
                <a:latin typeface="Times New Roman" pitchFamily="-109" charset="0"/>
              </a:rPr>
              <a:t>(</a:t>
            </a:r>
            <a:r>
              <a:rPr lang="en-US" i="1" dirty="0" smtClean="0">
                <a:latin typeface="Times New Roman" pitchFamily="-109" charset="0"/>
              </a:rPr>
              <a:t>u</a:t>
            </a:r>
            <a:r>
              <a:rPr lang="en-US" dirty="0" smtClean="0">
                <a:latin typeface="Times New Roman" pitchFamily="-109" charset="0"/>
              </a:rPr>
              <a:t>, 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) </a:t>
            </a:r>
            <a:r>
              <a:rPr lang="en-US" dirty="0" smtClean="0">
                <a:latin typeface="Times New Roman" pitchFamily="-109" charset="0"/>
                <a:sym typeface="Symbol" pitchFamily="-109" charset="2"/>
              </a:rPr>
              <a:t></a:t>
            </a:r>
            <a:r>
              <a:rPr lang="en-US" dirty="0" smtClean="0">
                <a:latin typeface="Times New Roman" pitchFamily="-109" charset="0"/>
              </a:rPr>
              <a:t> </a:t>
            </a:r>
            <a:r>
              <a:rPr lang="en-US" i="1" dirty="0" smtClean="0">
                <a:latin typeface="Times New Roman" pitchFamily="-109" charset="0"/>
              </a:rPr>
              <a:t>UA</a:t>
            </a:r>
            <a:r>
              <a:rPr lang="en-US" dirty="0" smtClean="0">
                <a:latin typeface="Times New Roman" pitchFamily="-109" charset="0"/>
              </a:rPr>
              <a:t> [L(</a:t>
            </a:r>
            <a:r>
              <a:rPr lang="en-US" i="1" dirty="0" smtClean="0">
                <a:latin typeface="Times New Roman" pitchFamily="-109" charset="0"/>
              </a:rPr>
              <a:t>u</a:t>
            </a:r>
            <a:r>
              <a:rPr lang="en-US" dirty="0" smtClean="0">
                <a:latin typeface="Times New Roman" pitchFamily="-109" charset="0"/>
              </a:rPr>
              <a:t>) ≥ r-level(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)]; </a:t>
            </a:r>
            <a:r>
              <a:rPr lang="en-US" dirty="0" smtClean="0">
                <a:latin typeface="Times New Roman" pitchFamily="-109" charset="0"/>
                <a:sym typeface="Symbol" pitchFamily="-109" charset="2"/>
              </a:rPr>
              <a:t></a:t>
            </a:r>
            <a:r>
              <a:rPr lang="en-US" dirty="0" smtClean="0">
                <a:latin typeface="Times New Roman" pitchFamily="-109" charset="0"/>
              </a:rPr>
              <a:t>(</a:t>
            </a:r>
            <a:r>
              <a:rPr lang="en-US" i="1" dirty="0" smtClean="0">
                <a:latin typeface="Times New Roman" pitchFamily="-109" charset="0"/>
              </a:rPr>
              <a:t>u</a:t>
            </a:r>
            <a:r>
              <a:rPr lang="en-US" dirty="0" smtClean="0">
                <a:latin typeface="Times New Roman" pitchFamily="-109" charset="0"/>
              </a:rPr>
              <a:t>, 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) </a:t>
            </a:r>
            <a:r>
              <a:rPr lang="en-US" dirty="0" smtClean="0">
                <a:latin typeface="Times New Roman" pitchFamily="-109" charset="0"/>
                <a:sym typeface="Symbol" pitchFamily="-109" charset="2"/>
              </a:rPr>
              <a:t></a:t>
            </a:r>
            <a:r>
              <a:rPr lang="en-US" dirty="0" smtClean="0">
                <a:latin typeface="Times New Roman" pitchFamily="-109" charset="0"/>
              </a:rPr>
              <a:t> </a:t>
            </a:r>
            <a:r>
              <a:rPr lang="en-US" i="1" dirty="0" smtClean="0">
                <a:latin typeface="Times New Roman" pitchFamily="-109" charset="0"/>
              </a:rPr>
              <a:t>UA</a:t>
            </a:r>
            <a:r>
              <a:rPr lang="en-US" dirty="0" smtClean="0">
                <a:latin typeface="Times New Roman" pitchFamily="-109" charset="0"/>
              </a:rPr>
              <a:t> [L(</a:t>
            </a:r>
            <a:r>
              <a:rPr lang="en-US" i="1" dirty="0" smtClean="0">
                <a:latin typeface="Times New Roman" pitchFamily="-109" charset="0"/>
              </a:rPr>
              <a:t>u</a:t>
            </a:r>
            <a:r>
              <a:rPr lang="en-US" dirty="0" smtClean="0">
                <a:latin typeface="Times New Roman" pitchFamily="-109" charset="0"/>
              </a:rPr>
              <a:t>) ≤ w-level(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)].</a:t>
            </a:r>
          </a:p>
          <a:p>
            <a:endParaRPr lang="en-US" dirty="0" smtClean="0">
              <a:latin typeface="Times New Roman" pitchFamily="-109" charset="0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preceding definitions and constraints enforce the BLP model. A role can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include access permissions for multiple objects. The r-level of the role indicates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highest security classification for the objects assigned to the role. Thus, the simple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security property (no read up) demands that a user can be assigned to a role only if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user’s clearance is at least as high as the r-level of the role. Similarly, the w-level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the role indicates the lowest security classification of its objects. The *-security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property (no write down) demands that a user be assigned to a role only if the user’s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clearance is no higher than the w-level of the role.</a:t>
            </a:r>
            <a:endParaRPr lang="en-US" dirty="0" smtClean="0">
              <a:latin typeface="Times New Roman" pitchFamily="-10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58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09719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A4F847-D68B-6B47-A2C3-F2BDA0F8C5CB}" type="slidenum">
              <a:rPr lang="en-AU"/>
              <a:pPr/>
              <a:t>59</a:t>
            </a:fld>
            <a:endParaRPr lang="en-AU" dirty="0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Figure 13.9 is an example of a possible role hierarchy for a system with unclassified,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secret, and top secret security classifications. Roles are indicated by type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access and classification level of objects. For example, the role (ru, rs) includes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read access to some unclassified and some secret objects. Each role may have permissions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inherited because of the role hierarchy. Role ru1 has read access to some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unclassified objects; role ru2 inherits these permissions and has additional read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access to objects at the unclassified level. The (ru, ws) role contains permissions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read some unclassified objects and write some secret objects. This role could be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assigned in UA to either unclassified or secret users. The role at the upper right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cannot be assigned to any user without violating either the simple security property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or the *-property.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258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model defined four access modes,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although the authors pointed out that in specific implementation environments,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different set of modes might be used. The modes are as follows: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read: </a:t>
            </a:r>
            <a:r>
              <a:rPr lang="en-US" dirty="0">
                <a:latin typeface="Arial" pitchFamily="-109" charset="0"/>
                <a:ea typeface="+mn-ea"/>
                <a:cs typeface="+mn-cs"/>
              </a:rPr>
              <a:t>The subject is allowed only read access to the object.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append: </a:t>
            </a:r>
            <a:r>
              <a:rPr lang="en-US" dirty="0">
                <a:latin typeface="Arial" pitchFamily="-109" charset="0"/>
                <a:ea typeface="+mn-ea"/>
                <a:cs typeface="+mn-cs"/>
              </a:rPr>
              <a:t>The subject is allowed only write access to the object.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write: </a:t>
            </a:r>
            <a:r>
              <a:rPr lang="en-US" dirty="0">
                <a:latin typeface="Arial" pitchFamily="-109" charset="0"/>
                <a:ea typeface="+mn-ea"/>
                <a:cs typeface="+mn-cs"/>
              </a:rPr>
              <a:t>The subject is allowed both read and write access to the object.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execute: </a:t>
            </a:r>
            <a:r>
              <a:rPr lang="en-US" dirty="0">
                <a:latin typeface="Arial" pitchFamily="-109" charset="0"/>
                <a:ea typeface="+mn-ea"/>
                <a:cs typeface="+mn-cs"/>
              </a:rPr>
              <a:t>The subject is allowed neither read nor write access to the object but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may invoke the object for execution.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When multiple categories or levels of data are defined, the requirement is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referred to as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multilevel security . The general statement of the requirement for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confidentiality-centered multilevel security is that a subject at a high level may not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convey information to a subject at a lower level unless that flow accurately reflects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will of an authorized user as revealed by an authorized declassification. For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implementation purposes, this requirement is in two parts and is simply stated.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 multilevel secure system for confidentiality must enforce the following: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No read up: A subject can only read an object of less or equal security level.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This is referred to in the literature as the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simple security property (ss-property) 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No write down: A subject can only write into an object of greater or equal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security level. This is referred to in the literature as the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*-property (pronounced</a:t>
            </a:r>
          </a:p>
          <a:p>
            <a:r>
              <a:rPr lang="en-US" i="1" dirty="0">
                <a:latin typeface="Arial" pitchFamily="-109" charset="0"/>
                <a:ea typeface="+mn-ea"/>
                <a:cs typeface="+mn-cs"/>
              </a:rPr>
              <a:t>star property ).</a:t>
            </a:r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56575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28D37A-5772-E546-828D-4F9CDC1D2E72}" type="slidenum">
              <a:rPr lang="en-AU"/>
              <a:pPr/>
              <a:t>60</a:t>
            </a:fld>
            <a:endParaRPr lang="en-AU" dirty="0"/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addition of multilevel security to a database system increases the complexity of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access control function and of the design of the database itself. One key issue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the granularity of classification. The following are possible methods of imposing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multilevel security on a relational database, in terms of the granularity of classification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( Figure 13.10 ):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Entire database: This simple approach is easily accomplished on an MLS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platform. An entire database, such as a financial or personnel database,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could be classified as confidential or restricted and maintained on a server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with other files.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Individual tables (relations): For some applications, it is appropriate to assign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classification at the table level. In the example of Figure 13.10a , two levels of 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classification are defined: unrestricted (U) and restricted (R). The Employee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table contains sensitive salary information and is classified restricted, while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Department table is unrestricted. This level of granularity is relatively easy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to implement and enforce.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Individual columns (attributes): A security administrator may choose to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determine classification on the basis of attributes, so that selected columns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are classified. In the example of Figure 13.10b , the administrator determines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that salary information and the identity of department managers is restricted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information.</a:t>
            </a:r>
          </a:p>
          <a:p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820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E7F31E-08E9-6844-B3E6-2B3139BB2891}" type="slidenum">
              <a:rPr lang="en-AU"/>
              <a:pPr/>
              <a:t>61</a:t>
            </a:fld>
            <a:endParaRPr lang="en-AU" dirty="0"/>
          </a:p>
        </p:txBody>
      </p:sp>
      <p:sp>
        <p:nvSpPr>
          <p:cNvPr id="24986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Individual rows (tuples): In other circumstances, it may make sense to assign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classification levels on the basis of individual rows that match certain properties.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 the example of Figure 13.10c , all rows in the Department table that contain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information relating to the Accounts Department (Dept. ID  4), and all rows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 the Employee table for which the Salary is greater than 50K are restricted.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Individual elements: The most difficult scheme to implement and manage is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one in which individual elements may be selectively classified. In the example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Figure 13.10d , salary information and the identity of the manager of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Accounts Department are restricted.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granularity of the classification scheme affects the way in which access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control is enforced. In particular, efforts to prevent inference depend on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granularity of the classification.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4145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B78EA5-1370-AC42-8740-F315634DB46E}" type="slidenum">
              <a:rPr lang="en-AU"/>
              <a:pPr/>
              <a:t>62</a:t>
            </a:fld>
            <a:endParaRPr lang="en-AU" dirty="0"/>
          </a:p>
        </p:txBody>
      </p:sp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For read access, a database system needs to enforce the simple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security rule (no read up). This is straightforward if the classification granularity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the entire database or at the table level. Consider now a database classified by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column (attribute). For example, in Figure13.10b, suppose that a user with only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unrestricted clearance issues the following SQL query: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SELECT Ename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	FROM Employee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	WHERE Salary &gt; 50K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This query returns only unrestricted data but reveals restricted information, namely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whether any employees have a salary greater than 50K and, if so, which employees.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This type of security violation can be addressed by considering not only the data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returned to the user but also any data that must be accessed to satisfy the query.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 this case, the query requires access to the Salary attribute, which is unauthorized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for this user; therefore, the query is rejected.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If classification is by row (tuple) rather than column, then the preceding query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does not pose an inference problem. Figure 13.10c shows that in the Employee table,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all rows corresponding to salaries greater than 50K are restricted. Because all such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records will be removed from the response to the preceding query, the inference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just discussed cannot occur. However, some information may be inferred, because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null response indicates either that salaries above 50 are restricted, or no employee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has a salary greater than 50K.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use of classification by rows instead of columns creates other inference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problems. For example, suppose we add a new Projects table to the database of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Figure13.10c consisting of attributes Eid, ProjectID, and ProjectName, where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Eid field in the Employee and Projects tables can be joined. Suppose that all records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 the Projects table are unrestricted except for projects with ProjectID 500 through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599. Consider the following request: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SELECT Ename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	WHERE Employee.Eid  Projects.Eid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	AND Projects.ProjectID  500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This request, if granted, returns information from the Employee table, which is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unrestricted, although it reveals restricted information, namely that the selected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employees are assigned to project 500. As before, the database system must consider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not just the data returned to the user but any data that must be accessed to satisfy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query.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Classification by element does not introduce any new considerations.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system must prevent not only a read up but also a query that must access higher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level elements in order to satisfy the query.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As a general comment, we can say that dealing with read access is far simpler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if the classification granularity is database or table. If the entire database has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single classification, then no new inference issues are raised. The same is true of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classification by table. If some finer-grained classification seems desirable, it might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be possible to achieve the same effect by splitting tables.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3417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88E256-BFB5-564A-B829-BA1C9C476ACD}" type="slidenum">
              <a:rPr lang="en-AU"/>
              <a:pPr/>
              <a:t>63</a:t>
            </a:fld>
            <a:endParaRPr lang="en-AU" dirty="0"/>
          </a:p>
        </p:txBody>
      </p:sp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For write access, a database system needs to enforce the *-security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rule (no write down). But this is not as simple as it may seem. Consider the following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situation. Suppose the classification granularity is finer than the table level (i.e., by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column, by row, or by element) and that a user with a low clearance (unrestricted)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requests the insertion of a row with the same primary key as an existing row where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row or one of its elements is at a higher level. The DBMS has essentially three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choices: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. Notify the user that a row with the same primary key already exists and reject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insertions. This is undesirable because it informs the user of the existence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a higher-level row with the specified primary key value.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2. Replace the existing row with the new row classified at the lower level. This is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undesirable because it would allow the user to overwrite data not visible to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user, thus compromising data integrity.</a:t>
            </a:r>
          </a:p>
          <a:p>
            <a:endParaRPr lang="en-US" b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3. Insert the new row at the lower level without modifying the existing row at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higher level. This is known as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polyinstantiation . This avoids the inference and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data integrity problems but creates a database with conflicting entries.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same alternatives apply when a user attempts to update a row rather than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insert a row. To illustrate the effect of polyinstantiation, consider the following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query applied to Figure 13.10c by a user with a low clearance (U).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INSERT INTO Employee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VALUES (James,8,35K,9664,U)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table already contains a row for James with a higher salary level, which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necessitates classifying the row as restricted. This new tuple would have an unrestricted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classification. The same effect would be produced by an update: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UPDATE Employee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SET Salary35K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WHERE Eid9664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6068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result is unsettling ( Figure 13.11 ). Clearly, James can only have one salary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and therefore one of the two rows is false. The motivation for this is to prevent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inference. If a unrestricted user queries the salary of James in the original database,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user’s request is rejected and the user may infer that salary is greater than 50K.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inclusion of the “false” row provides a form of cover for the true salary of James.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Although the approach may appear unsatisfactory, there have been a number of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designs and implementations of polyinstantiation [BERT95].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problem can be avoided by using a classification granularity of database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or table, and in many applications, such granularity is all that is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64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4124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D2C434-17AA-1840-8963-72E89B373182}" type="slidenum">
              <a:rPr lang="en-AU"/>
              <a:pPr/>
              <a:t>8</a:t>
            </a:fld>
            <a:endParaRPr lang="en-AU" dirty="0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Figure 13.1 illustrates the need for the *-property. Here, a malicious subject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passes classified information along by putting it into an information container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labeled at a lower security classification than the information itself. This will allow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subsequent read access to this information by a subject at the lower clearance level.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These two properties provide the confidentiality form of what is known as</a:t>
            </a: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mandatory access control (MAC). Under this MAC, no access is allowed that does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not satisfy these two properties. In addition, the BLP model makes a provision for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discretionary access control (DAC</a:t>
            </a:r>
            <a:r>
              <a:rPr lang="en-US" dirty="0" smtClean="0">
                <a:latin typeface="Arial" pitchFamily="-109" charset="0"/>
                <a:ea typeface="+mn-ea"/>
                <a:cs typeface="+mn-cs"/>
              </a:rPr>
              <a:t>).</a:t>
            </a:r>
            <a:endParaRPr lang="en-US" dirty="0">
              <a:latin typeface="Arial" pitchFamily="-10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047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Arial" pitchFamily="-109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• </a:t>
            </a:r>
            <a:r>
              <a:rPr lang="en-US" sz="1200" b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ds-property : An individual (or role) may grant to another individual (or role)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access to a document based on the owner’s discretion, constrained by the MAC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rules. Thus, a subject can exercise only accesses for which it has the necessary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authorization and which satisfy the MAC rules.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pitchFamily="-109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The basic idea is that site policy overrides any discretionary access controls.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That is, a user cannot give away data to unauthorized persons.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A45A9E-7761-3846-9783-F10EE5B548CC}" type="slidenum">
              <a:rPr lang="en-AU" smtClean="0"/>
              <a:pPr>
                <a:defRPr/>
              </a:pPr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7385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9CF7A-C636-8A4C-8984-A43276810A91}" type="slidenum">
              <a:rPr lang="en-AU"/>
              <a:pPr/>
              <a:t>10</a:t>
            </a:fld>
            <a:endParaRPr lang="en-AU" dirty="0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We use the notation presented in [BELL75]. The model is based on the concept of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current state of the system. The state is described by the 4-tuple (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b , M , f , H ), defined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as follows: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pitchFamily="-109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• </a:t>
            </a:r>
            <a:r>
              <a:rPr lang="en-US" sz="1200" b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Current access set </a:t>
            </a:r>
            <a:r>
              <a:rPr lang="en-US" sz="1200" b="1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b : This is a set of triples of the form (subject, object, access-</a:t>
            </a:r>
          </a:p>
          <a:p>
            <a:r>
              <a:rPr lang="en-US" sz="1200" b="1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mode). </a:t>
            </a:r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A triple ( </a:t>
            </a:r>
            <a:r>
              <a:rPr lang="en-US" sz="1200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s , o , a ) means that subject s has current access to o in access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mode </a:t>
            </a:r>
            <a:r>
              <a:rPr lang="en-US" sz="1200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a . Note that this does not simply mean that s has the access right a to o .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triple means that </a:t>
            </a:r>
            <a:r>
              <a:rPr lang="en-US" sz="1200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s is currently exercising that access right; that is s is currently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accessing </a:t>
            </a:r>
            <a:r>
              <a:rPr lang="en-US" sz="1200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o by mode a .</a:t>
            </a:r>
          </a:p>
          <a:p>
            <a:endParaRPr lang="en-US" sz="1200" i="1" kern="1200" dirty="0" smtClean="0">
              <a:solidFill>
                <a:schemeClr val="tx1"/>
              </a:solidFill>
              <a:latin typeface="Arial" pitchFamily="-109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Access matrix </a:t>
            </a:r>
            <a:r>
              <a:rPr lang="en-US" sz="1200" b="1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M : The access matrix has the structure indicated in Chapter 4 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The matrix element </a:t>
            </a:r>
            <a:r>
              <a:rPr lang="en-US" sz="1200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M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 </a:t>
            </a:r>
            <a:r>
              <a:rPr lang="en-US" sz="120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ij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records the access modes in which subject S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 </a:t>
            </a:r>
            <a:r>
              <a:rPr lang="en-US" sz="120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i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is permitted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to access object </a:t>
            </a:r>
            <a:r>
              <a:rPr lang="en-US" sz="1200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O 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j </a:t>
            </a:r>
            <a:r>
              <a:rPr lang="en-US" sz="1200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.</a:t>
            </a:r>
          </a:p>
          <a:p>
            <a:endParaRPr lang="en-US" sz="1200" i="1" kern="1200" dirty="0" smtClean="0">
              <a:solidFill>
                <a:schemeClr val="tx1"/>
              </a:solidFill>
              <a:latin typeface="Arial" pitchFamily="-109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• </a:t>
            </a:r>
            <a:r>
              <a:rPr lang="en-US" sz="1200" b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Level function </a:t>
            </a:r>
            <a:r>
              <a:rPr lang="en-US" sz="1200" b="1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f : This function assigns a security level to each subject and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object. It consists of three mappings: </a:t>
            </a:r>
            <a:r>
              <a:rPr lang="en-US" sz="1200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f 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o</a:t>
            </a:r>
            <a:r>
              <a:rPr lang="en-US" sz="1200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 ( O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 j </a:t>
            </a:r>
            <a:r>
              <a:rPr lang="en-US" sz="1200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) is the classification level of object</a:t>
            </a:r>
          </a:p>
          <a:p>
            <a:r>
              <a:rPr lang="en-US" sz="1200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O 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j</a:t>
            </a:r>
            <a:r>
              <a:rPr lang="en-US" sz="1200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 ; f 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s</a:t>
            </a:r>
            <a:r>
              <a:rPr lang="en-US" sz="1200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 ( S </a:t>
            </a:r>
            <a:r>
              <a:rPr lang="en-US" sz="120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i</a:t>
            </a:r>
            <a:r>
              <a:rPr lang="en-US" sz="1200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 ) is the security clearance of subject S </a:t>
            </a:r>
            <a:r>
              <a:rPr lang="en-US" sz="120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i</a:t>
            </a:r>
            <a:r>
              <a:rPr lang="en-US" sz="1200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 ; f 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c </a:t>
            </a:r>
            <a:r>
              <a:rPr lang="en-US" sz="1200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( S </a:t>
            </a:r>
            <a:r>
              <a:rPr lang="en-US" sz="120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i</a:t>
            </a:r>
            <a:r>
              <a:rPr lang="en-US" sz="1200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 ) is the current security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level of subject </a:t>
            </a:r>
            <a:r>
              <a:rPr lang="en-US" sz="1200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S </a:t>
            </a:r>
            <a:r>
              <a:rPr lang="en-US" sz="120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i</a:t>
            </a:r>
            <a:r>
              <a:rPr lang="en-US" sz="1200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 . The security clearance of a subject is the maximum security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level of the subject. The subject may operate at this level or at a lower level.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Thus, a user may log onto the system at a level lower than the user’s security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clearance. This is particularly useful in a role-based access control system.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pitchFamily="-109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• </a:t>
            </a:r>
            <a:r>
              <a:rPr lang="en-US" sz="1200" b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Hierarchy </a:t>
            </a:r>
            <a:r>
              <a:rPr lang="en-US" sz="1200" b="1" i="1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H : This is a directed rooted tree whose nodes correspond to objects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in the system. The model requires that the security level of an object must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dominate the security level of its parent. For our discussion, we may equate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this with the condition that the security level of an object must be greater than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or equal to its parent.</a:t>
            </a:r>
            <a:endParaRPr lang="en-US" sz="1200" kern="1200" dirty="0">
              <a:solidFill>
                <a:schemeClr val="tx1"/>
              </a:solidFill>
              <a:latin typeface="Arial" pitchFamily="-109" charset="0"/>
              <a:ea typeface="ＭＳ Ｐゴシック" pitchFamily="33" charset="-128"/>
              <a:cs typeface="ＭＳ Ｐゴシック" pitchFamily="3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6950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9CF7A-C636-8A4C-8984-A43276810A91}" type="slidenum">
              <a:rPr lang="en-AU"/>
              <a:pPr/>
              <a:t>11</a:t>
            </a:fld>
            <a:endParaRPr lang="en-AU" dirty="0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We can now define the three BLP properties more formally. For every subject</a:t>
            </a:r>
          </a:p>
          <a:p>
            <a:r>
              <a:rPr lang="en-US" i="1" dirty="0">
                <a:latin typeface="Arial" pitchFamily="-109" charset="0"/>
                <a:ea typeface="+mn-ea"/>
                <a:cs typeface="+mn-cs"/>
              </a:rPr>
              <a:t>S</a:t>
            </a:r>
            <a:r>
              <a:rPr lang="en-US" i="1" baseline="-25000" dirty="0">
                <a:latin typeface="Arial" pitchFamily="-109" charset="0"/>
                <a:ea typeface="+mn-ea"/>
                <a:cs typeface="+mn-cs"/>
              </a:rPr>
              <a:t> i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and every object O </a:t>
            </a:r>
            <a:r>
              <a:rPr lang="en-US" i="1" baseline="-25000" dirty="0">
                <a:latin typeface="Arial" pitchFamily="-109" charset="0"/>
                <a:ea typeface="+mn-ea"/>
                <a:cs typeface="+mn-cs"/>
              </a:rPr>
              <a:t>j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, the requirements can be stated as follows:</a:t>
            </a:r>
          </a:p>
          <a:p>
            <a:endParaRPr lang="en-US" i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ss-property: Every triple of the form ( 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S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i 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, O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j 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, read) in the current access set b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has the property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f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c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(S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) ≥ f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o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(O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) .</a:t>
            </a:r>
          </a:p>
          <a:p>
            <a:endParaRPr lang="en-US" i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*-property: Every triple of the form ( 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S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 , O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j 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, append) in the current access set b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has the property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f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c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(S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) ≤ f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o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(O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) . Every triple of the form ( S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i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, O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 , write) in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current access set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b has the property f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c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 ( S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 )  f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o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 ( O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j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).</a:t>
            </a:r>
          </a:p>
          <a:p>
            <a:endParaRPr lang="en-US" i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b="1" dirty="0">
                <a:latin typeface="Arial" pitchFamily="-109" charset="0"/>
                <a:ea typeface="+mn-ea"/>
                <a:cs typeface="+mn-cs"/>
              </a:rPr>
              <a:t>ds-property: If ( 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S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 i 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, O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j 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, A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x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 ) is a current access (is in b ), then access mode A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x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is recorded in the (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S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 , O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 ) element of M . That is, ( S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 , O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j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, A 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x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) implies that</a:t>
            </a:r>
          </a:p>
          <a:p>
            <a:r>
              <a:rPr lang="en-US" i="1" dirty="0">
                <a:latin typeface="Arial" pitchFamily="-109" charset="0"/>
                <a:ea typeface="+mn-ea"/>
                <a:cs typeface="+mn-cs"/>
              </a:rPr>
              <a:t>A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x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dirty="0">
                <a:sym typeface="Symbol" pitchFamily="-109" charset="2"/>
              </a:rPr>
              <a:t>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 M[S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,O</a:t>
            </a:r>
            <a:r>
              <a:rPr lang="en-US" b="1" i="1" baseline="-25000" dirty="0"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] .</a:t>
            </a:r>
          </a:p>
          <a:p>
            <a:endParaRPr lang="en-US" i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These three properties can be used to define a confidentiality secure system.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In essence, a secure system is characterized by the following: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1. The current security state of the system ( </a:t>
            </a:r>
            <a:r>
              <a:rPr lang="en-US" b="1" i="1" dirty="0">
                <a:latin typeface="Arial" pitchFamily="-109" charset="0"/>
                <a:ea typeface="+mn-ea"/>
                <a:cs typeface="+mn-cs"/>
              </a:rPr>
              <a:t>b , M , f , H ) is secure if and only if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every element of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b satisfies the three properties.</a:t>
            </a:r>
          </a:p>
          <a:p>
            <a:endParaRPr lang="en-US" i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2. The security state of the system is changed by any operation that causes a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change any of the four components of the system, ( </a:t>
            </a:r>
            <a:r>
              <a:rPr lang="en-US" i="1" dirty="0">
                <a:latin typeface="Arial" pitchFamily="-109" charset="0"/>
                <a:ea typeface="+mn-ea"/>
                <a:cs typeface="+mn-cs"/>
              </a:rPr>
              <a:t>b , M , f , H ).</a:t>
            </a:r>
          </a:p>
          <a:p>
            <a:endParaRPr lang="en-US" i="1" dirty="0">
              <a:latin typeface="Arial" pitchFamily="-109" charset="0"/>
              <a:ea typeface="+mn-ea"/>
              <a:cs typeface="+mn-cs"/>
            </a:endParaRPr>
          </a:p>
          <a:p>
            <a:r>
              <a:rPr lang="en-US" b="1" dirty="0">
                <a:latin typeface="Arial" pitchFamily="-109" charset="0"/>
                <a:ea typeface="+mn-ea"/>
                <a:cs typeface="+mn-cs"/>
              </a:rPr>
              <a:t>3. A secure system remains secure so long as any state change does not violate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the three properties.</a:t>
            </a:r>
          </a:p>
          <a:p>
            <a:endParaRPr lang="en-US" dirty="0">
              <a:latin typeface="Arial" pitchFamily="-109" charset="0"/>
              <a:ea typeface="+mn-ea"/>
              <a:cs typeface="+mn-cs"/>
            </a:endParaRP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[BELL75] shows how these three points can be expressed as theorems using the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formal model. Further, given an actual design or implementation, it is theoretically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possible to prove the system secure by proving that any action that affects the state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of the system satisfies the three properties. In practice, for a complex system, such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a proof has never been fully developed. However, as mentioned earlier, the formal</a:t>
            </a:r>
          </a:p>
          <a:p>
            <a:r>
              <a:rPr lang="en-US" dirty="0">
                <a:latin typeface="Arial" pitchFamily="-109" charset="0"/>
                <a:ea typeface="+mn-ea"/>
                <a:cs typeface="+mn-cs"/>
              </a:rPr>
              <a:t>statement of requirements can lead to a more secure design and implementation.</a:t>
            </a:r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103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24400" y="2133600"/>
            <a:ext cx="4419600" cy="47244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2133600"/>
            <a:ext cx="4724400" cy="47244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213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2743200"/>
            <a:ext cx="4343400" cy="3810000"/>
          </a:xfrm>
          <a:prstGeom prst="rect">
            <a:avLst/>
          </a:prstGeom>
          <a:solidFill>
            <a:srgbClr val="002E6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85801"/>
            <a:ext cx="8610600" cy="1470025"/>
          </a:xfrm>
        </p:spPr>
        <p:txBody>
          <a:bodyPr/>
          <a:lstStyle>
            <a:lvl1pPr>
              <a:defRPr>
                <a:solidFill>
                  <a:srgbClr val="002E6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3400" y="3276601"/>
            <a:ext cx="4724400" cy="25908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88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7401"/>
            <a:ext cx="3931920" cy="398032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057401"/>
            <a:ext cx="3931920" cy="398032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71129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AECE5-9032-4B41-B8AE-E99A7CB17DC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16"/>
          <p:cNvGrpSpPr/>
          <p:nvPr/>
        </p:nvGrpSpPr>
        <p:grpSpPr>
          <a:xfrm>
            <a:off x="0" y="1584169"/>
            <a:ext cx="9144000" cy="45291"/>
            <a:chOff x="0" y="1613647"/>
            <a:chExt cx="9144000" cy="4529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521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00800"/>
            <a:ext cx="9144000" cy="3048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34964"/>
            <a:ext cx="9144000" cy="6096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Picture 8" descr="Nevada_N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563"/>
            <a:ext cx="914400" cy="914400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1" y="76200"/>
            <a:ext cx="7239000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307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eaLnBrk="0" hangingPunct="0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4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9812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981201"/>
            <a:ext cx="9144000" cy="12954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276600"/>
            <a:ext cx="9144000" cy="35814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38388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rgbClr val="002E6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8382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>
                    <a:lumMod val="75000"/>
                  </a:schemeClr>
                </a:solidFill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198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4964"/>
            <a:ext cx="9144000" cy="6096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752601" y="76200"/>
            <a:ext cx="7239000" cy="1143000"/>
          </a:xfrm>
          <a:prstGeom prst="rect">
            <a:avLst/>
          </a:prstGeom>
        </p:spPr>
        <p:txBody>
          <a:bodyPr lIns="91435" tIns="45718" rIns="91435" bIns="45718" anchor="ctr">
            <a:norm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sz="4400" smtClean="0">
                <a:latin typeface="+mj-lt"/>
                <a:ea typeface="+mj-ea"/>
                <a:cs typeface="+mj-cs"/>
              </a:rPr>
              <a:t>Click to edit Master title style</a:t>
            </a:r>
            <a:endParaRPr kumimoji="0"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8" descr="Nevada_N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563"/>
            <a:ext cx="914400" cy="914400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400800"/>
            <a:ext cx="9144000" cy="3048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>
              <a:buFontTx/>
              <a:buNone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6"/>
            <a:ext cx="563880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eaLnBrk="0" hangingPunct="0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541AE8-BBA1-104F-B4DA-DC3A37E341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48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03559-8231-B44F-AE9F-09E47266B9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66071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179513"/>
            <a:ext cx="9144000" cy="44450"/>
            <a:chOff x="0" y="1613647"/>
            <a:chExt cx="9144000" cy="4529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1657320"/>
              <a:ext cx="9144000" cy="161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1613647"/>
              <a:ext cx="9144000" cy="161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0" y="5715000"/>
            <a:ext cx="9144000" cy="46038"/>
            <a:chOff x="0" y="1613647"/>
            <a:chExt cx="9144000" cy="45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85131" y="1116106"/>
            <a:ext cx="4724400" cy="47244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0"/>
            <a:ext cx="3581400" cy="1252538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895600"/>
            <a:ext cx="3581400" cy="24384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3386" y="1148001"/>
            <a:ext cx="4434840" cy="4434987"/>
          </a:xfrm>
          <a:prstGeom prst="ellipse">
            <a:avLst/>
          </a:prstGeom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txBody>
          <a:bodyPr/>
          <a:lstStyle>
            <a:lvl1pPr marL="342900" indent="-34290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1632B-01A0-AB4B-80E6-6A24D9F8FD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80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460500"/>
            <a:ext cx="9144000" cy="46038"/>
            <a:chOff x="0" y="1613647"/>
            <a:chExt cx="9144000" cy="45291"/>
          </a:xfrm>
        </p:grpSpPr>
        <p:cxnSp>
          <p:nvCxnSpPr>
            <p:cNvPr id="6" name="Straight Connector 7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8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0" y="4953000"/>
            <a:ext cx="9144000" cy="46038"/>
            <a:chOff x="0" y="1613647"/>
            <a:chExt cx="9144000" cy="45291"/>
          </a:xfrm>
        </p:grpSpPr>
        <p:cxnSp>
          <p:nvCxnSpPr>
            <p:cNvPr id="9" name="Straight Connector 10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1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5"/>
          <p:cNvSpPr>
            <a:spLocks noChangeAspect="1"/>
          </p:cNvSpPr>
          <p:nvPr/>
        </p:nvSpPr>
        <p:spPr>
          <a:xfrm>
            <a:off x="134471" y="685800"/>
            <a:ext cx="5268049" cy="526804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2" name="Oval 16"/>
          <p:cNvSpPr/>
          <p:nvPr/>
        </p:nvSpPr>
        <p:spPr>
          <a:xfrm>
            <a:off x="229676" y="712694"/>
            <a:ext cx="4983480" cy="498348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5376" y="1573306"/>
            <a:ext cx="3653117" cy="2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5376" y="3998259"/>
            <a:ext cx="3653117" cy="883024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241232" y="716992"/>
            <a:ext cx="4906459" cy="4852935"/>
          </a:xfrm>
          <a:prstGeom prst="ellipse">
            <a:avLst/>
          </a:prstGeom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algn="r">
              <a:buNone/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4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 algn="ctr">
              <a:defRPr dirty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04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58906"/>
            <a:ext cx="3602039" cy="116205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388" y="273051"/>
            <a:ext cx="4206240" cy="57785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1905001"/>
            <a:ext cx="3602039" cy="3733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71129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AF46-CEA4-184E-B201-B8016924FD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9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71129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613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1"/>
            <a:ext cx="5562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buNone/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40476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 eaLnBrk="1" hangingPunct="1">
              <a:buNone/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B541AE8-BBA1-104F-B4DA-DC3A37E341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5" r:id="rId5"/>
    <p:sldLayoutId id="2147483841" r:id="rId6"/>
    <p:sldLayoutId id="2147483844" r:id="rId7"/>
    <p:sldLayoutId id="2147483847" r:id="rId8"/>
    <p:sldLayoutId id="2147483848" r:id="rId9"/>
    <p:sldLayoutId id="2147483849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5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0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d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d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3.pdf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d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2.png"/><Relationship Id="rId4" Type="http://schemas.openxmlformats.org/officeDocument/2006/relationships/oleObject" Target="Macintosh%20HD:Users:kevinmclaughlin:Desktop:Stallings%20Security%20Book%202nd%20Edition:T13-Trusted.doc!OLE_LINK11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3.png"/><Relationship Id="rId4" Type="http://schemas.openxmlformats.org/officeDocument/2006/relationships/oleObject" Target="Macintosh%20HD:Users:kevinmclaughlin:Desktop:Stallings%20Security%20Book%202nd%20Edition:T13-Trusted.doc!OLE_LINK12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d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d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0.png"/><Relationship Id="rId4" Type="http://schemas.openxmlformats.org/officeDocument/2006/relationships/oleObject" Target="Macintosh%20HD:Users:kevinmclaughlin:Desktop:Stallings%20Security%20Book%202nd%20Edition:T13-Trusted.doc!OLE_LINK10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d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d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d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d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0" y="685801"/>
            <a:ext cx="9144000" cy="1470025"/>
          </a:xfrm>
        </p:spPr>
        <p:txBody>
          <a:bodyPr/>
          <a:lstStyle/>
          <a:p>
            <a:r>
              <a:rPr lang="en-US" dirty="0" smtClean="0"/>
              <a:t>Lecture 20</a:t>
            </a:r>
            <a:br>
              <a:rPr lang="en-US" dirty="0" smtClean="0"/>
            </a:br>
            <a:r>
              <a:rPr lang="en-US" sz="4000" dirty="0"/>
              <a:t>Trusted Computing and Multilevel Security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0" y="6453336"/>
            <a:ext cx="9144000" cy="392124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modified from slides of </a:t>
            </a:r>
            <a:r>
              <a:rPr lang="en-US" sz="2000" b="1" dirty="0" err="1"/>
              <a:t>Lawrie</a:t>
            </a:r>
            <a:r>
              <a:rPr lang="en-US" sz="2000" b="1" dirty="0"/>
              <a:t> </a:t>
            </a:r>
            <a:r>
              <a:rPr lang="en-US" sz="2000" b="1" dirty="0" smtClean="0"/>
              <a:t>Brown </a:t>
            </a:r>
            <a:r>
              <a:rPr lang="en-US" sz="2000" dirty="0"/>
              <a:t>and </a:t>
            </a:r>
            <a:r>
              <a:rPr lang="en-US" sz="2000" b="1" dirty="0" err="1"/>
              <a:t>Hesham</a:t>
            </a:r>
            <a:r>
              <a:rPr lang="en-US" sz="2000" b="1" dirty="0"/>
              <a:t> El-</a:t>
            </a:r>
            <a:r>
              <a:rPr lang="en-US" sz="2000" b="1" dirty="0" err="1"/>
              <a:t>Rewini</a:t>
            </a:r>
            <a:endParaRPr lang="en-AU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0032" y="2348880"/>
            <a:ext cx="3063164" cy="39809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0324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BLP Formal Description</a:t>
            </a:r>
            <a:endParaRPr lang="en-US" dirty="0"/>
          </a:p>
        </p:txBody>
      </p:sp>
      <p:sp>
        <p:nvSpPr>
          <p:cNvPr id="215043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295401"/>
            <a:ext cx="8820472" cy="4830763"/>
          </a:xfrm>
        </p:spPr>
        <p:txBody>
          <a:bodyPr/>
          <a:lstStyle/>
          <a:p>
            <a:r>
              <a:rPr lang="en-US" dirty="0" smtClean="0"/>
              <a:t>based on current state of system (b, M, f, H):</a:t>
            </a:r>
          </a:p>
          <a:p>
            <a:pPr lvl="1"/>
            <a:r>
              <a:rPr lang="en-US" dirty="0" smtClean="0"/>
              <a:t>current access set </a:t>
            </a:r>
            <a:r>
              <a:rPr lang="en-US" b="1" dirty="0" smtClean="0"/>
              <a:t>b</a:t>
            </a:r>
            <a:r>
              <a:rPr lang="en-US" dirty="0" smtClean="0"/>
              <a:t>: triples of (s, o, a)</a:t>
            </a:r>
          </a:p>
          <a:p>
            <a:pPr lvl="2"/>
            <a:r>
              <a:rPr lang="en-US" dirty="0" smtClean="0"/>
              <a:t>subject </a:t>
            </a:r>
            <a:r>
              <a:rPr lang="en-US" b="1" dirty="0"/>
              <a:t>s</a:t>
            </a:r>
            <a:r>
              <a:rPr lang="en-US" dirty="0"/>
              <a:t> has </a:t>
            </a:r>
            <a:r>
              <a:rPr lang="en-US" dirty="0" smtClean="0"/>
              <a:t>current access </a:t>
            </a:r>
            <a:r>
              <a:rPr lang="en-US" dirty="0"/>
              <a:t>to </a:t>
            </a:r>
            <a:r>
              <a:rPr lang="en-US" dirty="0" smtClean="0"/>
              <a:t>object </a:t>
            </a:r>
            <a:r>
              <a:rPr lang="en-US" b="1" dirty="0" smtClean="0"/>
              <a:t>o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smtClean="0"/>
              <a:t>access mode </a:t>
            </a:r>
            <a:r>
              <a:rPr lang="en-US" b="1" dirty="0"/>
              <a:t>a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access matrix </a:t>
            </a:r>
            <a:r>
              <a:rPr lang="en-US" b="1" dirty="0" smtClean="0"/>
              <a:t>M</a:t>
            </a:r>
            <a:r>
              <a:rPr lang="en-US" dirty="0" smtClean="0"/>
              <a:t>: matrix of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ij</a:t>
            </a:r>
            <a:endParaRPr lang="en-US" dirty="0"/>
          </a:p>
          <a:p>
            <a:pPr lvl="2"/>
            <a:r>
              <a:rPr lang="en-US" dirty="0" smtClean="0"/>
              <a:t>access </a:t>
            </a:r>
            <a:r>
              <a:rPr lang="en-US" dirty="0"/>
              <a:t>modes </a:t>
            </a:r>
            <a:r>
              <a:rPr lang="en-US" dirty="0" smtClean="0"/>
              <a:t>of </a:t>
            </a:r>
            <a:r>
              <a:rPr lang="en-US" dirty="0"/>
              <a:t>subject </a:t>
            </a:r>
            <a:r>
              <a:rPr lang="en-US" dirty="0" smtClean="0"/>
              <a:t>S</a:t>
            </a:r>
            <a:r>
              <a:rPr lang="en-US" baseline="-25000" dirty="0" smtClean="0"/>
              <a:t>i</a:t>
            </a:r>
            <a:r>
              <a:rPr lang="en-US" dirty="0" smtClean="0"/>
              <a:t> to access </a:t>
            </a:r>
            <a:r>
              <a:rPr lang="en-US" dirty="0"/>
              <a:t>object </a:t>
            </a:r>
            <a:r>
              <a:rPr lang="en-US" dirty="0" err="1" smtClean="0"/>
              <a:t>O</a:t>
            </a:r>
            <a:r>
              <a:rPr lang="en-US" baseline="-25000" dirty="0" err="1" smtClean="0"/>
              <a:t>j</a:t>
            </a:r>
            <a:endParaRPr lang="en-US" baseline="-25000" dirty="0" smtClean="0"/>
          </a:p>
          <a:p>
            <a:pPr lvl="1"/>
            <a:r>
              <a:rPr lang="en-US" dirty="0" smtClean="0"/>
              <a:t>level function </a:t>
            </a:r>
            <a:r>
              <a:rPr lang="en-US" b="1" dirty="0" smtClean="0"/>
              <a:t>f</a:t>
            </a:r>
            <a:r>
              <a:rPr lang="en-US" dirty="0" smtClean="0"/>
              <a:t>: security level </a:t>
            </a:r>
            <a:r>
              <a:rPr lang="en-US" dirty="0"/>
              <a:t>of subjects and </a:t>
            </a:r>
            <a:r>
              <a:rPr lang="en-US" dirty="0" smtClean="0"/>
              <a:t>objects</a:t>
            </a:r>
          </a:p>
          <a:p>
            <a:pPr lvl="2"/>
            <a:r>
              <a:rPr lang="en-US" dirty="0" err="1" smtClean="0"/>
              <a:t>f</a:t>
            </a:r>
            <a:r>
              <a:rPr lang="en-US" baseline="-25000" dirty="0" err="1" smtClean="0"/>
              <a:t>o</a:t>
            </a:r>
            <a:r>
              <a:rPr lang="en-US" dirty="0" smtClean="0"/>
              <a:t> </a:t>
            </a:r>
            <a:r>
              <a:rPr lang="en-US" dirty="0"/>
              <a:t>( </a:t>
            </a:r>
            <a:r>
              <a:rPr lang="en-US" dirty="0" err="1" smtClean="0"/>
              <a:t>O</a:t>
            </a:r>
            <a:r>
              <a:rPr lang="en-US" baseline="-25000" dirty="0" err="1" smtClean="0"/>
              <a:t>j</a:t>
            </a:r>
            <a:r>
              <a:rPr lang="en-US" dirty="0" smtClean="0"/>
              <a:t> </a:t>
            </a:r>
            <a:r>
              <a:rPr lang="en-US" dirty="0"/>
              <a:t>) is the classification level of </a:t>
            </a:r>
            <a:r>
              <a:rPr lang="en-US" dirty="0" smtClean="0"/>
              <a:t>object </a:t>
            </a:r>
            <a:r>
              <a:rPr lang="en-US" dirty="0" err="1" smtClean="0"/>
              <a:t>O</a:t>
            </a:r>
            <a:r>
              <a:rPr lang="en-US" baseline="-25000" dirty="0" err="1"/>
              <a:t>j</a:t>
            </a:r>
            <a:endParaRPr lang="en-US" dirty="0" smtClean="0"/>
          </a:p>
          <a:p>
            <a:pPr lvl="2"/>
            <a:r>
              <a:rPr lang="en-US" dirty="0" err="1" smtClean="0"/>
              <a:t>f</a:t>
            </a:r>
            <a:r>
              <a:rPr lang="en-US" baseline="-25000" dirty="0" err="1" smtClean="0"/>
              <a:t>s</a:t>
            </a:r>
            <a:r>
              <a:rPr lang="en-US" dirty="0" smtClean="0"/>
              <a:t> </a:t>
            </a:r>
            <a:r>
              <a:rPr lang="en-US" dirty="0"/>
              <a:t>( </a:t>
            </a:r>
            <a:r>
              <a:rPr lang="en-US" dirty="0" smtClean="0"/>
              <a:t>S</a:t>
            </a:r>
            <a:r>
              <a:rPr lang="en-US" baseline="-25000" dirty="0"/>
              <a:t>i</a:t>
            </a:r>
            <a:r>
              <a:rPr lang="en-US" dirty="0" smtClean="0"/>
              <a:t> </a:t>
            </a:r>
            <a:r>
              <a:rPr lang="en-US" dirty="0"/>
              <a:t>) is the security clearance of subject </a:t>
            </a:r>
            <a:r>
              <a:rPr lang="en-US" dirty="0" smtClean="0"/>
              <a:t>S</a:t>
            </a:r>
            <a:r>
              <a:rPr lang="en-US" baseline="-25000" dirty="0" smtClean="0"/>
              <a:t>i</a:t>
            </a:r>
            <a:endParaRPr lang="en-US" dirty="0" smtClean="0"/>
          </a:p>
          <a:p>
            <a:pPr lvl="2"/>
            <a:r>
              <a:rPr lang="en-US" dirty="0" smtClean="0"/>
              <a:t>f</a:t>
            </a:r>
            <a:r>
              <a:rPr lang="en-US" baseline="-25000" dirty="0" smtClean="0"/>
              <a:t>c</a:t>
            </a:r>
            <a:r>
              <a:rPr lang="en-US" dirty="0" smtClean="0"/>
              <a:t> </a:t>
            </a:r>
            <a:r>
              <a:rPr lang="en-US" dirty="0"/>
              <a:t>( </a:t>
            </a:r>
            <a:r>
              <a:rPr lang="en-US" dirty="0" smtClean="0"/>
              <a:t>S</a:t>
            </a:r>
            <a:r>
              <a:rPr lang="en-US" baseline="-25000" dirty="0"/>
              <a:t>i</a:t>
            </a:r>
            <a:r>
              <a:rPr lang="en-US" dirty="0" smtClean="0"/>
              <a:t> </a:t>
            </a:r>
            <a:r>
              <a:rPr lang="en-US" dirty="0"/>
              <a:t>) is the current </a:t>
            </a:r>
            <a:r>
              <a:rPr lang="en-US" dirty="0" smtClean="0"/>
              <a:t>security level </a:t>
            </a:r>
            <a:r>
              <a:rPr lang="en-US" dirty="0"/>
              <a:t>of subject </a:t>
            </a:r>
            <a:r>
              <a:rPr lang="en-US" dirty="0" smtClean="0"/>
              <a:t>S</a:t>
            </a:r>
            <a:r>
              <a:rPr lang="en-US" baseline="-25000" dirty="0" smtClean="0"/>
              <a:t>i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hierarchy </a:t>
            </a:r>
            <a:r>
              <a:rPr lang="en-US" b="1" dirty="0" smtClean="0"/>
              <a:t>H</a:t>
            </a:r>
            <a:r>
              <a:rPr lang="en-US" dirty="0"/>
              <a:t>: a directed rooted tree </a:t>
            </a:r>
            <a:r>
              <a:rPr lang="en-US" dirty="0" smtClean="0"/>
              <a:t>of objects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3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5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1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1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1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1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1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5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BLP Formal Description</a:t>
            </a:r>
            <a:endParaRPr lang="en-US" dirty="0"/>
          </a:p>
        </p:txBody>
      </p:sp>
      <p:sp>
        <p:nvSpPr>
          <p:cNvPr id="2150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1"/>
            <a:ext cx="8507288" cy="4830763"/>
          </a:xfrm>
        </p:spPr>
        <p:txBody>
          <a:bodyPr/>
          <a:lstStyle/>
          <a:p>
            <a:r>
              <a:rPr lang="en-US" dirty="0" smtClean="0"/>
              <a:t>three BLP properties:</a:t>
            </a:r>
          </a:p>
          <a:p>
            <a:pPr lvl="1"/>
            <a:r>
              <a:rPr lang="en-US" b="1" dirty="0" err="1" smtClean="0"/>
              <a:t>ss</a:t>
            </a:r>
            <a:r>
              <a:rPr lang="en-US" b="1" dirty="0" smtClean="0"/>
              <a:t>-property</a:t>
            </a:r>
            <a:r>
              <a:rPr lang="en-US" dirty="0" smtClean="0"/>
              <a:t>:	</a:t>
            </a:r>
            <a:r>
              <a:rPr lang="en-US" dirty="0" smtClean="0">
                <a:sym typeface="Symbol"/>
              </a:rPr>
              <a:t> </a:t>
            </a:r>
            <a:r>
              <a:rPr lang="en-US" dirty="0" smtClean="0"/>
              <a:t>(S</a:t>
            </a:r>
            <a:r>
              <a:rPr lang="en-US" baseline="-25000" dirty="0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O</a:t>
            </a:r>
            <a:r>
              <a:rPr lang="en-US" baseline="-25000" dirty="0" err="1" smtClean="0"/>
              <a:t>j</a:t>
            </a:r>
            <a:r>
              <a:rPr lang="en-US" dirty="0" smtClean="0"/>
              <a:t>, read) has f</a:t>
            </a:r>
            <a:r>
              <a:rPr lang="en-US" baseline="-25000" dirty="0" smtClean="0"/>
              <a:t>c </a:t>
            </a:r>
            <a:r>
              <a:rPr lang="en-US" dirty="0" smtClean="0"/>
              <a:t>(S</a:t>
            </a:r>
            <a:r>
              <a:rPr lang="en-US" baseline="-25000" dirty="0"/>
              <a:t>i</a:t>
            </a:r>
            <a:r>
              <a:rPr lang="en-US" dirty="0" smtClean="0"/>
              <a:t>) ≥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o</a:t>
            </a:r>
            <a:r>
              <a:rPr lang="en-US" baseline="-25000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O</a:t>
            </a:r>
            <a:r>
              <a:rPr lang="en-US" baseline="-25000" dirty="0" err="1"/>
              <a:t>j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*-property</a:t>
            </a:r>
            <a:r>
              <a:rPr lang="en-US" dirty="0" smtClean="0"/>
              <a:t>:	</a:t>
            </a:r>
            <a:r>
              <a:rPr lang="en-US" dirty="0" smtClean="0">
                <a:sym typeface="Symbol"/>
              </a:rPr>
              <a:t> </a:t>
            </a:r>
            <a:r>
              <a:rPr lang="en-US" dirty="0" smtClean="0"/>
              <a:t>(S</a:t>
            </a:r>
            <a:r>
              <a:rPr lang="en-US" baseline="-25000" dirty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O</a:t>
            </a:r>
            <a:r>
              <a:rPr lang="en-US" baseline="-25000" dirty="0" err="1"/>
              <a:t>j</a:t>
            </a:r>
            <a:r>
              <a:rPr lang="en-US" dirty="0" smtClean="0"/>
              <a:t>, append) has f</a:t>
            </a:r>
            <a:r>
              <a:rPr lang="en-US" baseline="-25000" dirty="0" smtClean="0"/>
              <a:t>c </a:t>
            </a:r>
            <a:r>
              <a:rPr lang="en-US" dirty="0" smtClean="0"/>
              <a:t>(S</a:t>
            </a:r>
            <a:r>
              <a:rPr lang="en-US" baseline="-25000" dirty="0" smtClean="0"/>
              <a:t>i</a:t>
            </a:r>
            <a:r>
              <a:rPr lang="en-US" dirty="0" smtClean="0"/>
              <a:t>) ≤ </a:t>
            </a:r>
            <a:r>
              <a:rPr lang="en-US" dirty="0" err="1" smtClean="0"/>
              <a:t>f</a:t>
            </a:r>
            <a:r>
              <a:rPr lang="en-US" baseline="-25000" dirty="0" err="1"/>
              <a:t>o</a:t>
            </a:r>
            <a:r>
              <a:rPr lang="en-US" baseline="-25000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O</a:t>
            </a:r>
            <a:r>
              <a:rPr lang="en-US" baseline="-25000" dirty="0" err="1" smtClean="0"/>
              <a:t>j</a:t>
            </a:r>
            <a:r>
              <a:rPr lang="en-US" dirty="0" smtClean="0"/>
              <a:t>) 				and</a:t>
            </a:r>
          </a:p>
          <a:p>
            <a:pPr marL="457176" lvl="1" indent="0">
              <a:buNone/>
            </a:pPr>
            <a:r>
              <a:rPr lang="en-US" dirty="0" smtClean="0"/>
              <a:t>			</a:t>
            </a:r>
            <a:r>
              <a:rPr lang="en-US" dirty="0" smtClean="0">
                <a:sym typeface="Symbol"/>
              </a:rPr>
              <a:t> </a:t>
            </a:r>
            <a:r>
              <a:rPr lang="en-US" dirty="0" smtClean="0"/>
              <a:t>(S</a:t>
            </a:r>
            <a:r>
              <a:rPr lang="en-US" baseline="-25000" dirty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O</a:t>
            </a:r>
            <a:r>
              <a:rPr lang="en-US" baseline="-25000" dirty="0" err="1"/>
              <a:t>j</a:t>
            </a:r>
            <a:r>
              <a:rPr lang="en-US" dirty="0" smtClean="0"/>
              <a:t>, write) has f</a:t>
            </a:r>
            <a:r>
              <a:rPr lang="en-US" baseline="-25000" dirty="0"/>
              <a:t>c </a:t>
            </a:r>
            <a:r>
              <a:rPr lang="en-US" baseline="-25000" dirty="0" smtClean="0"/>
              <a:t> </a:t>
            </a:r>
            <a:r>
              <a:rPr lang="en-US" dirty="0" smtClean="0"/>
              <a:t>(S</a:t>
            </a:r>
            <a:r>
              <a:rPr lang="en-US" baseline="-25000" dirty="0"/>
              <a:t>i</a:t>
            </a:r>
            <a:r>
              <a:rPr lang="en-US" dirty="0" smtClean="0"/>
              <a:t>) =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o</a:t>
            </a:r>
            <a:r>
              <a:rPr lang="en-US" baseline="-25000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O</a:t>
            </a:r>
            <a:r>
              <a:rPr lang="en-US" baseline="-25000" dirty="0" err="1" smtClean="0"/>
              <a:t>j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ds-property</a:t>
            </a:r>
            <a:r>
              <a:rPr lang="en-US" dirty="0" smtClean="0"/>
              <a:t>:	current (S</a:t>
            </a:r>
            <a:r>
              <a:rPr lang="en-US" baseline="-25000" dirty="0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O</a:t>
            </a:r>
            <a:r>
              <a:rPr lang="en-US" baseline="-25000" dirty="0" err="1"/>
              <a:t>j</a:t>
            </a:r>
            <a:r>
              <a:rPr lang="en-US" dirty="0" smtClean="0"/>
              <a:t>, A</a:t>
            </a:r>
            <a:r>
              <a:rPr lang="en-US" baseline="-25000" dirty="0"/>
              <a:t>x</a:t>
            </a:r>
            <a:r>
              <a:rPr lang="en-US" dirty="0" smtClean="0"/>
              <a:t>) implies A</a:t>
            </a:r>
            <a:r>
              <a:rPr lang="en-US" baseline="-25000" dirty="0" smtClean="0"/>
              <a:t>x</a:t>
            </a:r>
            <a:r>
              <a:rPr lang="en-US" dirty="0" smtClean="0"/>
              <a:t> </a:t>
            </a:r>
            <a:r>
              <a:rPr lang="en-US" dirty="0" smtClean="0">
                <a:sym typeface="Symbol" pitchFamily="-109" charset="2"/>
              </a:rPr>
              <a:t></a:t>
            </a:r>
            <a:r>
              <a:rPr lang="en-US" dirty="0" smtClean="0"/>
              <a:t> M[S</a:t>
            </a:r>
            <a:r>
              <a:rPr lang="en-US" baseline="-25000" dirty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O</a:t>
            </a:r>
            <a:r>
              <a:rPr lang="en-US" baseline="-25000" dirty="0" err="1" smtClean="0"/>
              <a:t>j</a:t>
            </a:r>
            <a:r>
              <a:rPr lang="en-US" dirty="0" smtClean="0"/>
              <a:t>]</a:t>
            </a:r>
          </a:p>
          <a:p>
            <a:r>
              <a:rPr lang="en-US" dirty="0" smtClean="0"/>
              <a:t>BLP gives formal theorems</a:t>
            </a:r>
          </a:p>
          <a:p>
            <a:pPr lvl="1"/>
            <a:r>
              <a:rPr lang="en-US" dirty="0" smtClean="0"/>
              <a:t>theoretically possible to prove system is secure</a:t>
            </a:r>
          </a:p>
          <a:p>
            <a:pPr lvl="1"/>
            <a:r>
              <a:rPr lang="en-US" dirty="0" smtClean="0"/>
              <a:t>in practice usually not possible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5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1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1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1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Illustration</a:t>
            </a:r>
          </a:p>
        </p:txBody>
      </p:sp>
      <p:sp>
        <p:nvSpPr>
          <p:cNvPr id="64515" name="Oval 5"/>
          <p:cNvSpPr>
            <a:spLocks noChangeArrowheads="1"/>
          </p:cNvSpPr>
          <p:nvPr/>
        </p:nvSpPr>
        <p:spPr bwMode="auto">
          <a:xfrm>
            <a:off x="533400" y="5638800"/>
            <a:ext cx="533400" cy="533400"/>
          </a:xfrm>
          <a:prstGeom prst="ellipse">
            <a:avLst/>
          </a:prstGeom>
          <a:noFill/>
          <a:ln w="12700" cap="sq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algn="ctr">
              <a:buFontTx/>
              <a:buNone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64516" name="Rectangle 7"/>
          <p:cNvSpPr>
            <a:spLocks noChangeArrowheads="1"/>
          </p:cNvSpPr>
          <p:nvPr/>
        </p:nvSpPr>
        <p:spPr bwMode="auto">
          <a:xfrm>
            <a:off x="990600" y="4495800"/>
            <a:ext cx="609600" cy="533400"/>
          </a:xfrm>
          <a:prstGeom prst="rect">
            <a:avLst/>
          </a:prstGeom>
          <a:noFill/>
          <a:ln w="12700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algn="ctr">
              <a:buFontTx/>
              <a:buNone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64517" name="Oval 9"/>
          <p:cNvSpPr>
            <a:spLocks noChangeArrowheads="1"/>
          </p:cNvSpPr>
          <p:nvPr/>
        </p:nvSpPr>
        <p:spPr bwMode="auto">
          <a:xfrm>
            <a:off x="2209800" y="4495800"/>
            <a:ext cx="533400" cy="533400"/>
          </a:xfrm>
          <a:prstGeom prst="ellipse">
            <a:avLst/>
          </a:prstGeom>
          <a:noFill/>
          <a:ln w="12700" cap="sq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algn="ctr">
              <a:buFontTx/>
              <a:buNone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  <p:sp>
        <p:nvSpPr>
          <p:cNvPr id="29702" name="Line 10"/>
          <p:cNvSpPr>
            <a:spLocks noChangeShapeType="1"/>
          </p:cNvSpPr>
          <p:nvPr/>
        </p:nvSpPr>
        <p:spPr bwMode="auto">
          <a:xfrm flipV="1">
            <a:off x="838200" y="5029200"/>
            <a:ext cx="304800" cy="609600"/>
          </a:xfrm>
          <a:prstGeom prst="line">
            <a:avLst/>
          </a:prstGeom>
          <a:noFill/>
          <a:ln w="12700" cap="sq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703" name="Line 11"/>
          <p:cNvSpPr>
            <a:spLocks noChangeShapeType="1"/>
          </p:cNvSpPr>
          <p:nvPr/>
        </p:nvSpPr>
        <p:spPr bwMode="auto">
          <a:xfrm>
            <a:off x="1600200" y="4648200"/>
            <a:ext cx="609600" cy="0"/>
          </a:xfrm>
          <a:prstGeom prst="line">
            <a:avLst/>
          </a:prstGeom>
          <a:noFill/>
          <a:ln w="12700" cap="sq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704" name="Line 12"/>
          <p:cNvSpPr>
            <a:spLocks noChangeShapeType="1"/>
          </p:cNvSpPr>
          <p:nvPr/>
        </p:nvSpPr>
        <p:spPr bwMode="auto">
          <a:xfrm flipH="1">
            <a:off x="1600200" y="4876800"/>
            <a:ext cx="609600" cy="0"/>
          </a:xfrm>
          <a:prstGeom prst="line">
            <a:avLst/>
          </a:prstGeom>
          <a:noFill/>
          <a:ln w="12700" cap="sq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21" name="Oval 13"/>
          <p:cNvSpPr>
            <a:spLocks noChangeArrowheads="1"/>
          </p:cNvSpPr>
          <p:nvPr/>
        </p:nvSpPr>
        <p:spPr bwMode="auto">
          <a:xfrm>
            <a:off x="1524000" y="3429000"/>
            <a:ext cx="533400" cy="533400"/>
          </a:xfrm>
          <a:prstGeom prst="ellipse">
            <a:avLst/>
          </a:prstGeom>
          <a:noFill/>
          <a:ln w="12700" cap="sq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algn="ctr">
              <a:buFontTx/>
              <a:buNone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</p:txBody>
      </p:sp>
      <p:sp>
        <p:nvSpPr>
          <p:cNvPr id="64522" name="Rectangle 14"/>
          <p:cNvSpPr>
            <a:spLocks noChangeArrowheads="1"/>
          </p:cNvSpPr>
          <p:nvPr/>
        </p:nvSpPr>
        <p:spPr bwMode="auto">
          <a:xfrm>
            <a:off x="1981200" y="2286000"/>
            <a:ext cx="609600" cy="533400"/>
          </a:xfrm>
          <a:prstGeom prst="rect">
            <a:avLst/>
          </a:prstGeom>
          <a:noFill/>
          <a:ln w="12700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algn="ctr">
              <a:buFontTx/>
              <a:buNone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  <p:sp>
        <p:nvSpPr>
          <p:cNvPr id="64523" name="Oval 15"/>
          <p:cNvSpPr>
            <a:spLocks noChangeArrowheads="1"/>
          </p:cNvSpPr>
          <p:nvPr/>
        </p:nvSpPr>
        <p:spPr bwMode="auto">
          <a:xfrm>
            <a:off x="3200400" y="2286000"/>
            <a:ext cx="533400" cy="533400"/>
          </a:xfrm>
          <a:prstGeom prst="ellipse">
            <a:avLst/>
          </a:prstGeom>
          <a:noFill/>
          <a:ln w="12700" cap="sq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algn="ctr">
              <a:buFontTx/>
              <a:buNone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</a:p>
        </p:txBody>
      </p:sp>
      <p:sp>
        <p:nvSpPr>
          <p:cNvPr id="29708" name="Line 16"/>
          <p:cNvSpPr>
            <a:spLocks noChangeShapeType="1"/>
          </p:cNvSpPr>
          <p:nvPr/>
        </p:nvSpPr>
        <p:spPr bwMode="auto">
          <a:xfrm flipV="1">
            <a:off x="1828800" y="2819400"/>
            <a:ext cx="304800" cy="609600"/>
          </a:xfrm>
          <a:prstGeom prst="line">
            <a:avLst/>
          </a:prstGeom>
          <a:noFill/>
          <a:ln w="12700" cap="sq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709" name="Line 17"/>
          <p:cNvSpPr>
            <a:spLocks noChangeShapeType="1"/>
          </p:cNvSpPr>
          <p:nvPr/>
        </p:nvSpPr>
        <p:spPr bwMode="auto">
          <a:xfrm>
            <a:off x="2590800" y="2438400"/>
            <a:ext cx="609600" cy="0"/>
          </a:xfrm>
          <a:prstGeom prst="line">
            <a:avLst/>
          </a:prstGeom>
          <a:noFill/>
          <a:ln w="12700" cap="sq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710" name="Line 18"/>
          <p:cNvSpPr>
            <a:spLocks noChangeShapeType="1"/>
          </p:cNvSpPr>
          <p:nvPr/>
        </p:nvSpPr>
        <p:spPr bwMode="auto">
          <a:xfrm flipH="1">
            <a:off x="2590800" y="2667000"/>
            <a:ext cx="609600" cy="0"/>
          </a:xfrm>
          <a:prstGeom prst="line">
            <a:avLst/>
          </a:prstGeom>
          <a:noFill/>
          <a:ln w="12700" cap="sq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711" name="Line 19"/>
          <p:cNvSpPr>
            <a:spLocks noChangeShapeType="1"/>
          </p:cNvSpPr>
          <p:nvPr/>
        </p:nvSpPr>
        <p:spPr bwMode="auto">
          <a:xfrm flipV="1">
            <a:off x="1295400" y="3886200"/>
            <a:ext cx="381000" cy="609600"/>
          </a:xfrm>
          <a:prstGeom prst="line">
            <a:avLst/>
          </a:prstGeom>
          <a:noFill/>
          <a:ln w="12700" cap="sq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28" name="Oval 20"/>
          <p:cNvSpPr>
            <a:spLocks noChangeArrowheads="1"/>
          </p:cNvSpPr>
          <p:nvPr/>
        </p:nvSpPr>
        <p:spPr bwMode="auto">
          <a:xfrm>
            <a:off x="2590800" y="1219200"/>
            <a:ext cx="533400" cy="533400"/>
          </a:xfrm>
          <a:prstGeom prst="ellipse">
            <a:avLst/>
          </a:prstGeom>
          <a:noFill/>
          <a:ln w="12700" cap="sq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algn="ctr">
              <a:buFontTx/>
              <a:buNone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</a:p>
        </p:txBody>
      </p:sp>
      <p:sp>
        <p:nvSpPr>
          <p:cNvPr id="29713" name="Line 21"/>
          <p:cNvSpPr>
            <a:spLocks noChangeShapeType="1"/>
          </p:cNvSpPr>
          <p:nvPr/>
        </p:nvSpPr>
        <p:spPr bwMode="auto">
          <a:xfrm flipV="1">
            <a:off x="2362200" y="1676400"/>
            <a:ext cx="381000" cy="609600"/>
          </a:xfrm>
          <a:prstGeom prst="line">
            <a:avLst/>
          </a:prstGeom>
          <a:noFill/>
          <a:ln w="12700" cap="sq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714" name="Text Box 22"/>
          <p:cNvSpPr txBox="1">
            <a:spLocks noChangeArrowheads="1"/>
          </p:cNvSpPr>
          <p:nvPr/>
        </p:nvSpPr>
        <p:spPr bwMode="auto">
          <a:xfrm>
            <a:off x="3835400" y="5715000"/>
            <a:ext cx="466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sz="2000">
                <a:solidFill>
                  <a:srgbClr val="FF0000"/>
                </a:solidFill>
              </a:rPr>
              <a:t>Low</a:t>
            </a:r>
          </a:p>
        </p:txBody>
      </p:sp>
      <p:sp>
        <p:nvSpPr>
          <p:cNvPr id="29715" name="Text Box 23"/>
          <p:cNvSpPr txBox="1">
            <a:spLocks noChangeArrowheads="1"/>
          </p:cNvSpPr>
          <p:nvPr/>
        </p:nvSpPr>
        <p:spPr bwMode="auto">
          <a:xfrm>
            <a:off x="3835400" y="1219200"/>
            <a:ext cx="50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sz="2000">
                <a:solidFill>
                  <a:srgbClr val="FF0000"/>
                </a:solidFill>
              </a:rPr>
              <a:t>High</a:t>
            </a:r>
          </a:p>
        </p:txBody>
      </p:sp>
      <p:sp>
        <p:nvSpPr>
          <p:cNvPr id="29716" name="Oval 20"/>
          <p:cNvSpPr>
            <a:spLocks noChangeArrowheads="1"/>
          </p:cNvSpPr>
          <p:nvPr/>
        </p:nvSpPr>
        <p:spPr bwMode="auto">
          <a:xfrm>
            <a:off x="5638800" y="2743200"/>
            <a:ext cx="533400" cy="533400"/>
          </a:xfrm>
          <a:prstGeom prst="ellipse">
            <a:avLst/>
          </a:prstGeom>
          <a:noFill/>
          <a:ln w="12700" cap="sq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algn="ctr">
              <a:buFontTx/>
              <a:buNone/>
            </a:pPr>
            <a:r>
              <a:rPr lang="en-US">
                <a:solidFill>
                  <a:schemeClr val="bg1"/>
                </a:solidFill>
              </a:rPr>
              <a:t>o</a:t>
            </a:r>
            <a:r>
              <a:rPr lang="en-US" baseline="-250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9717" name="Rectangle 14"/>
          <p:cNvSpPr>
            <a:spLocks noChangeArrowheads="1"/>
          </p:cNvSpPr>
          <p:nvPr/>
        </p:nvSpPr>
        <p:spPr bwMode="auto">
          <a:xfrm>
            <a:off x="5638800" y="3733800"/>
            <a:ext cx="609600" cy="533400"/>
          </a:xfrm>
          <a:prstGeom prst="rect">
            <a:avLst/>
          </a:prstGeom>
          <a:noFill/>
          <a:ln w="12700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algn="ctr">
              <a:buFontTx/>
              <a:buNone/>
            </a:pPr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baseline="-25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718" name="Text Box 23"/>
          <p:cNvSpPr txBox="1">
            <a:spLocks noChangeArrowheads="1"/>
          </p:cNvSpPr>
          <p:nvPr/>
        </p:nvSpPr>
        <p:spPr bwMode="auto">
          <a:xfrm>
            <a:off x="6629400" y="2819400"/>
            <a:ext cx="6826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sz="2000">
                <a:solidFill>
                  <a:schemeClr val="tx1"/>
                </a:solidFill>
              </a:rPr>
              <a:t>Object</a:t>
            </a:r>
          </a:p>
        </p:txBody>
      </p:sp>
      <p:sp>
        <p:nvSpPr>
          <p:cNvPr id="29719" name="Text Box 23"/>
          <p:cNvSpPr txBox="1">
            <a:spLocks noChangeArrowheads="1"/>
          </p:cNvSpPr>
          <p:nvPr/>
        </p:nvSpPr>
        <p:spPr bwMode="auto">
          <a:xfrm>
            <a:off x="6629400" y="38100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sz="2000">
                <a:solidFill>
                  <a:schemeClr val="tx1"/>
                </a:solidFill>
              </a:rPr>
              <a:t>Subject</a:t>
            </a:r>
          </a:p>
        </p:txBody>
      </p:sp>
      <p:sp>
        <p:nvSpPr>
          <p:cNvPr id="2972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fld id="{C7746A56-0C48-4943-A810-8EFE39F13930}" type="slidenum">
              <a:rPr kumimoji="0" lang="en-US" sz="1200" smtClean="0">
                <a:solidFill>
                  <a:schemeClr val="bg1"/>
                </a:solidFill>
              </a:rPr>
              <a:pPr/>
              <a:t>12</a:t>
            </a:fld>
            <a:endParaRPr kumimoji="0" lang="en-US" sz="1200" smtClean="0">
              <a:solidFill>
                <a:schemeClr val="bg1"/>
              </a:solidFill>
            </a:endParaRPr>
          </a:p>
        </p:txBody>
      </p: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1714616" y="1787723"/>
            <a:ext cx="8127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Append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7" name="Text Box 22"/>
          <p:cNvSpPr txBox="1">
            <a:spLocks noChangeArrowheads="1"/>
          </p:cNvSpPr>
          <p:nvPr/>
        </p:nvSpPr>
        <p:spPr bwMode="auto">
          <a:xfrm>
            <a:off x="584238" y="4000500"/>
            <a:ext cx="8127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rgbClr val="FF0000"/>
                </a:solidFill>
              </a:rPr>
              <a:t>Append</a:t>
            </a:r>
          </a:p>
        </p:txBody>
      </p:sp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2673350" y="2667000"/>
            <a:ext cx="527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rgbClr val="FF0000"/>
                </a:solidFill>
              </a:rPr>
              <a:t>Read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2006600" y="3009900"/>
            <a:ext cx="527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rgbClr val="FF0000"/>
                </a:solidFill>
              </a:rPr>
              <a:t>Read</a:t>
            </a:r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676400" y="4267200"/>
            <a:ext cx="5716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Write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1" name="Text Box 22"/>
          <p:cNvSpPr txBox="1">
            <a:spLocks noChangeArrowheads="1"/>
          </p:cNvSpPr>
          <p:nvPr/>
        </p:nvSpPr>
        <p:spPr bwMode="auto">
          <a:xfrm>
            <a:off x="1073150" y="5257800"/>
            <a:ext cx="527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sz="2000">
                <a:solidFill>
                  <a:srgbClr val="FF0000"/>
                </a:solidFill>
              </a:rPr>
              <a:t>Read</a:t>
            </a:r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2647885" y="2092522"/>
            <a:ext cx="5716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Write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3" name="Text Box 22"/>
          <p:cNvSpPr txBox="1">
            <a:spLocks noChangeArrowheads="1"/>
          </p:cNvSpPr>
          <p:nvPr/>
        </p:nvSpPr>
        <p:spPr bwMode="auto">
          <a:xfrm>
            <a:off x="1682750" y="4900002"/>
            <a:ext cx="527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rgbClr val="FF0000"/>
                </a:solidFill>
              </a:rPr>
              <a:t>Read</a:t>
            </a:r>
          </a:p>
        </p:txBody>
      </p:sp>
    </p:spTree>
    <p:extLst>
      <p:ext uri="{BB962C8B-B14F-4D97-AF65-F5344CB8AC3E}">
        <p14:creationId xmlns:p14="http://schemas.microsoft.com/office/powerpoint/2010/main" val="1491543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BLP Rules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608957"/>
              </p:ext>
            </p:extLst>
          </p:nvPr>
        </p:nvGraphicFramePr>
        <p:xfrm>
          <a:off x="457200" y="1295400"/>
          <a:ext cx="6275040" cy="4830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32769" y="80809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288" y="1793575"/>
            <a:ext cx="1447800" cy="297755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2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413" y="3327226"/>
            <a:ext cx="555307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91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43000"/>
            <a:ext cx="2743200" cy="4827588"/>
          </a:xfrm>
        </p:spPr>
        <p:txBody>
          <a:bodyPr/>
          <a:lstStyle/>
          <a:p>
            <a:r>
              <a:rPr lang="en-US" dirty="0"/>
              <a:t>BLP </a:t>
            </a:r>
            <a:r>
              <a:rPr lang="en-US" dirty="0" smtClean="0"/>
              <a:t>Example</a:t>
            </a:r>
            <a:br>
              <a:rPr lang="en-US" dirty="0" smtClean="0"/>
            </a:br>
            <a:endParaRPr 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06" y="-72008"/>
            <a:ext cx="553402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94906" y="285293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*-property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507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-99392"/>
            <a:ext cx="5381625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550459"/>
            <a:ext cx="538162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143000"/>
            <a:ext cx="2743200" cy="482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177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5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3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0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mtClean="0"/>
              <a:t>BLP Example</a:t>
            </a:r>
            <a:br>
              <a:rPr lang="en-US" smtClean="0"/>
            </a:b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644008" y="3284984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ss</a:t>
            </a:r>
            <a:r>
              <a:rPr lang="en-US" dirty="0" smtClean="0"/>
              <a:t>-property and *-property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280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2-1.pdf"/>
          <p:cNvPicPr>
            <a:picLocks noChangeAspect="1"/>
          </p:cNvPicPr>
          <p:nvPr/>
        </p:nvPicPr>
        <p:blipFill rotWithShape="1">
          <a:blip r:embed="rId3"/>
          <a:srcRect t="22774" b="28219"/>
          <a:stretch/>
        </p:blipFill>
        <p:spPr>
          <a:xfrm>
            <a:off x="2759786" y="0"/>
            <a:ext cx="6211004" cy="3938955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1143000"/>
            <a:ext cx="2743200" cy="482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177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5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3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0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mtClean="0"/>
              <a:t>BLP Example</a:t>
            </a:r>
            <a:br>
              <a:rPr lang="en-US" smtClean="0"/>
            </a:b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629226" y="4159130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b="1" dirty="0" smtClean="0"/>
              <a:t>downgrade</a:t>
            </a:r>
            <a:r>
              <a:rPr lang="en-US" dirty="0" smtClean="0"/>
              <a:t>” in a controlled and monitored manner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31545" y="4655227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b="1" dirty="0" smtClean="0"/>
              <a:t>classification creep</a:t>
            </a:r>
            <a:r>
              <a:rPr lang="en-US" dirty="0" smtClean="0"/>
              <a:t>”: information from a range of sources and levels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64459" y="5647422"/>
            <a:ext cx="6584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b="1" dirty="0" smtClean="0"/>
              <a:t>covert channels</a:t>
            </a:r>
            <a:r>
              <a:rPr lang="en-US" dirty="0" smtClean="0"/>
              <a:t>”: (untrusted) low classified executable data</a:t>
            </a:r>
          </a:p>
          <a:p>
            <a:r>
              <a:rPr lang="en-US" dirty="0" smtClean="0"/>
              <a:t>allowed to be executed by a high clearance (trusted) subject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14220" y="515132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40666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t="9481" r="2064" b="9333"/>
          <a:stretch/>
        </p:blipFill>
        <p:spPr>
          <a:xfrm>
            <a:off x="0" y="485170"/>
            <a:ext cx="9144000" cy="6001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2980608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Limitations to the BLP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18517"/>
            <a:ext cx="8686800" cy="4830763"/>
          </a:xfrm>
        </p:spPr>
        <p:txBody>
          <a:bodyPr/>
          <a:lstStyle/>
          <a:p>
            <a:r>
              <a:rPr lang="en-US" sz="2800" dirty="0" smtClean="0"/>
              <a:t>Incompatibility of confidentiality and integrity within a single MLS system</a:t>
            </a:r>
          </a:p>
          <a:p>
            <a:pPr lvl="1"/>
            <a:r>
              <a:rPr lang="en-US" sz="2400" dirty="0" smtClean="0"/>
              <a:t>MLS can work either for powers or for secrets but not for both</a:t>
            </a:r>
          </a:p>
          <a:p>
            <a:pPr lvl="1"/>
            <a:r>
              <a:rPr lang="en-US" sz="2400" dirty="0" smtClean="0"/>
              <a:t>This mutual exclusion excludes some interesting power and integrity centered technologies from being used effectively in BLP style MLS environments</a:t>
            </a:r>
          </a:p>
          <a:p>
            <a:r>
              <a:rPr lang="en-US" sz="2800" dirty="0" smtClean="0"/>
              <a:t>Cooperating conspirator problem in the presence of covert channels</a:t>
            </a:r>
          </a:p>
          <a:p>
            <a:pPr lvl="1"/>
            <a:r>
              <a:rPr lang="en-US" sz="2400" dirty="0" smtClean="0"/>
              <a:t>In the presence of shared resources the *-property may become unenforceable</a:t>
            </a:r>
          </a:p>
          <a:p>
            <a:pPr lvl="2"/>
            <a:r>
              <a:rPr lang="en-US" sz="2000" dirty="0" smtClean="0"/>
              <a:t>In essence, the BLP model effectively breaks down when (untrusted) low classified executable data are allowed to be executed by a high clearance (trusted) subject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221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Biba Integrity Model</a:t>
            </a:r>
            <a:endParaRPr lang="en-US" dirty="0"/>
          </a:p>
        </p:txBody>
      </p:sp>
      <p:sp>
        <p:nvSpPr>
          <p:cNvPr id="2293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18517"/>
            <a:ext cx="8435280" cy="4830763"/>
          </a:xfrm>
        </p:spPr>
        <p:txBody>
          <a:bodyPr/>
          <a:lstStyle/>
          <a:p>
            <a:r>
              <a:rPr lang="en-US" sz="2800" dirty="0"/>
              <a:t>strict integrity policy:</a:t>
            </a:r>
          </a:p>
          <a:p>
            <a:pPr lvl="1"/>
            <a:r>
              <a:rPr lang="en-US" sz="2400" b="1" dirty="0" smtClean="0"/>
              <a:t>Modify</a:t>
            </a:r>
            <a:r>
              <a:rPr lang="en-US" sz="2400" dirty="0"/>
              <a:t>: To write or update information in an object</a:t>
            </a:r>
          </a:p>
          <a:p>
            <a:pPr lvl="1"/>
            <a:r>
              <a:rPr lang="en-US" sz="2400" b="1" dirty="0"/>
              <a:t>Observe</a:t>
            </a:r>
            <a:r>
              <a:rPr lang="en-US" sz="2400" dirty="0"/>
              <a:t>: To read information in an object</a:t>
            </a:r>
          </a:p>
          <a:p>
            <a:pPr lvl="1"/>
            <a:r>
              <a:rPr lang="en-US" sz="2400" b="1" dirty="0"/>
              <a:t>Execute</a:t>
            </a:r>
            <a:r>
              <a:rPr lang="en-US" sz="2400" dirty="0"/>
              <a:t>: To execute an object</a:t>
            </a:r>
          </a:p>
          <a:p>
            <a:pPr lvl="1"/>
            <a:r>
              <a:rPr lang="en-US" sz="2400" b="1" dirty="0"/>
              <a:t>Invoke</a:t>
            </a:r>
            <a:r>
              <a:rPr lang="en-US" sz="2400" dirty="0"/>
              <a:t>: Communication from one subject to another</a:t>
            </a:r>
          </a:p>
          <a:p>
            <a:pPr lvl="1"/>
            <a:r>
              <a:rPr lang="en-US" dirty="0" smtClean="0"/>
              <a:t>simple integrity: 		I(S) ≥ I(O)</a:t>
            </a:r>
          </a:p>
          <a:p>
            <a:pPr lvl="1"/>
            <a:r>
              <a:rPr lang="en-US" dirty="0" smtClean="0"/>
              <a:t>integrity confinement:	I(S) ≤ I(O)</a:t>
            </a:r>
          </a:p>
          <a:p>
            <a:pPr lvl="1"/>
            <a:r>
              <a:rPr lang="en-US" dirty="0" smtClean="0"/>
              <a:t>invocation property:	I(S1) ≥ I(S2)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9A1157-748B-C24F-9525-1F1C6D15AFA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 descr="f4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l="-12941" t="29091" r="-12941" b="41818"/>
              <a:stretch>
                <a:fillRect/>
              </a:stretch>
            </p:blipFill>
          </mc:Choice>
          <mc:Fallback>
            <p:blipFill>
              <a:blip r:embed="rId4"/>
              <a:srcRect l="-12941" t="29091" r="-12941" b="41818"/>
              <a:stretch>
                <a:fillRect/>
              </a:stretch>
            </p:blipFill>
          </mc:Fallback>
        </mc:AlternateContent>
        <p:spPr>
          <a:xfrm>
            <a:off x="-1742402" y="4398557"/>
            <a:ext cx="11089232" cy="33164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223894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9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29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9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Computer Security Models</a:t>
            </a:r>
            <a:endParaRPr lang="en-US" dirty="0"/>
          </a:p>
        </p:txBody>
      </p:sp>
      <p:sp>
        <p:nvSpPr>
          <p:cNvPr id="208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two fundamental computer security facts:</a:t>
            </a:r>
          </a:p>
          <a:p>
            <a:pPr lvl="1">
              <a:buChar char="•"/>
            </a:pPr>
            <a:r>
              <a:rPr lang="en-US" dirty="0"/>
              <a:t>all complex software systems have eventually revealed flaws or bugs that need to be fixed</a:t>
            </a:r>
          </a:p>
          <a:p>
            <a:pPr lvl="1">
              <a:buChar char="•"/>
            </a:pPr>
            <a:r>
              <a:rPr lang="en-US" dirty="0"/>
              <a:t>it is extraordinarily difficult to build computer hardware/software not vulnerable to security </a:t>
            </a:r>
            <a:r>
              <a:rPr lang="en-US" dirty="0" smtClean="0"/>
              <a:t>attacks</a:t>
            </a:r>
          </a:p>
          <a:p>
            <a:pPr lvl="3"/>
            <a:endParaRPr lang="en-US" dirty="0"/>
          </a:p>
          <a:p>
            <a:r>
              <a:rPr lang="en-US" dirty="0" smtClean="0"/>
              <a:t>problems involved both design and implementation</a:t>
            </a:r>
          </a:p>
          <a:p>
            <a:pPr lvl="1"/>
            <a:r>
              <a:rPr lang="en-US" dirty="0" smtClean="0"/>
              <a:t>led to development of formal security models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2362200"/>
            <a:ext cx="5105400" cy="3606800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Clark-Wilson Integrity Model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95401"/>
            <a:ext cx="8435280" cy="4830763"/>
          </a:xfrm>
        </p:spPr>
        <p:txBody>
          <a:bodyPr/>
          <a:lstStyle/>
          <a:p>
            <a:r>
              <a:rPr lang="en-US" dirty="0" smtClean="0"/>
              <a:t>closely models commercial operations</a:t>
            </a:r>
          </a:p>
          <a:p>
            <a:pPr lvl="1"/>
            <a:r>
              <a:rPr lang="en-US" dirty="0" smtClean="0"/>
              <a:t>Well-formed transactions</a:t>
            </a:r>
          </a:p>
          <a:p>
            <a:pPr lvl="2"/>
            <a:r>
              <a:rPr lang="en-US" dirty="0" smtClean="0"/>
              <a:t>A user should not manipulate data arbitrarily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Separation of duty among users</a:t>
            </a:r>
          </a:p>
          <a:p>
            <a:pPr lvl="2"/>
            <a:r>
              <a:rPr lang="en-US" dirty="0" smtClean="0"/>
              <a:t>A person who create or certify a well-formed transaction may not execute 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13556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Clark-Wilson Integrity Model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Principal components of the model</a:t>
            </a:r>
          </a:p>
          <a:p>
            <a:pPr lvl="1"/>
            <a:r>
              <a:rPr lang="en-US" dirty="0" smtClean="0"/>
              <a:t>Constrained data items (CDIs)</a:t>
            </a:r>
          </a:p>
          <a:p>
            <a:pPr lvl="2"/>
            <a:r>
              <a:rPr lang="en-US" dirty="0" smtClean="0"/>
              <a:t>Subject to strict integrity controls</a:t>
            </a:r>
          </a:p>
          <a:p>
            <a:pPr lvl="1"/>
            <a:r>
              <a:rPr lang="en-US" dirty="0" smtClean="0"/>
              <a:t>Unconstrained data items (UDIs)</a:t>
            </a:r>
          </a:p>
          <a:p>
            <a:pPr lvl="2"/>
            <a:r>
              <a:rPr lang="en-US" dirty="0" smtClean="0"/>
              <a:t>Unchecked data items</a:t>
            </a:r>
          </a:p>
          <a:p>
            <a:pPr lvl="1"/>
            <a:r>
              <a:rPr lang="en-US" dirty="0" smtClean="0"/>
              <a:t>Integrity verification procedures (IVPs): </a:t>
            </a:r>
          </a:p>
          <a:p>
            <a:pPr lvl="2"/>
            <a:r>
              <a:rPr lang="en-US" dirty="0" smtClean="0"/>
              <a:t>Intended to assure that all CDIs conform to some application-specific model of integrity and consistency</a:t>
            </a:r>
          </a:p>
          <a:p>
            <a:pPr lvl="1"/>
            <a:r>
              <a:rPr lang="en-US" dirty="0" smtClean="0"/>
              <a:t>Transformation procedures (TPs): </a:t>
            </a:r>
          </a:p>
          <a:p>
            <a:pPr lvl="2"/>
            <a:r>
              <a:rPr lang="en-US" dirty="0" smtClean="0"/>
              <a:t>System transactions that change the set of CDIs from one consistent state to another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95828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Clark-Wilson Integrity Model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 descr="f5.pdf"/>
          <p:cNvPicPr>
            <a:picLocks noChangeAspect="1"/>
          </p:cNvPicPr>
          <p:nvPr/>
        </p:nvPicPr>
        <p:blipFill rotWithShape="1">
          <a:blip r:embed="rId3"/>
          <a:srcRect l="4545" t="11765" r="5455" b="14503"/>
          <a:stretch/>
        </p:blipFill>
        <p:spPr>
          <a:xfrm>
            <a:off x="75381" y="836712"/>
            <a:ext cx="8817099" cy="55816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1893245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Chinese Wall  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68760"/>
            <a:ext cx="8686800" cy="4830763"/>
          </a:xfrm>
        </p:spPr>
        <p:txBody>
          <a:bodyPr/>
          <a:lstStyle/>
          <a:p>
            <a:r>
              <a:rPr lang="en-US" dirty="0" smtClean="0"/>
              <a:t>integrity and confidentiality</a:t>
            </a:r>
          </a:p>
          <a:p>
            <a:r>
              <a:rPr lang="en-US" dirty="0" smtClean="0"/>
              <a:t>use both discretionary and mandatory access</a:t>
            </a:r>
          </a:p>
          <a:p>
            <a:pPr lvl="1"/>
            <a:r>
              <a:rPr lang="en-US" b="1" dirty="0" smtClean="0"/>
              <a:t>Subjects</a:t>
            </a:r>
            <a:r>
              <a:rPr lang="en-US" dirty="0" smtClean="0"/>
              <a:t>: Active entities that may wish to access protected objects</a:t>
            </a:r>
          </a:p>
          <a:p>
            <a:pPr lvl="1"/>
            <a:r>
              <a:rPr lang="en-US" b="1" dirty="0" smtClean="0"/>
              <a:t>Information</a:t>
            </a:r>
            <a:r>
              <a:rPr lang="en-US" dirty="0" smtClean="0"/>
              <a:t>: Information organized into a hierarchy </a:t>
            </a:r>
          </a:p>
          <a:p>
            <a:pPr lvl="2"/>
            <a:r>
              <a:rPr lang="en-US" b="1" dirty="0" smtClean="0"/>
              <a:t>Objects</a:t>
            </a:r>
            <a:r>
              <a:rPr lang="en-US" dirty="0" smtClean="0"/>
              <a:t>: Individual items of information, each concerning a single corporation</a:t>
            </a:r>
          </a:p>
          <a:p>
            <a:pPr lvl="2"/>
            <a:r>
              <a:rPr lang="en-US" b="1" dirty="0" smtClean="0"/>
              <a:t>Dataset</a:t>
            </a:r>
            <a:r>
              <a:rPr lang="en-US" dirty="0" smtClean="0"/>
              <a:t> (DS): All objects that concern the same corporation</a:t>
            </a:r>
          </a:p>
          <a:p>
            <a:pPr lvl="2"/>
            <a:r>
              <a:rPr lang="en-US" b="1" dirty="0" smtClean="0"/>
              <a:t>Conflict of interest </a:t>
            </a:r>
            <a:r>
              <a:rPr lang="en-US" dirty="0" smtClean="0"/>
              <a:t>(CI) </a:t>
            </a:r>
            <a:r>
              <a:rPr lang="en-US" b="1" dirty="0" smtClean="0"/>
              <a:t>class</a:t>
            </a:r>
            <a:r>
              <a:rPr lang="en-US" dirty="0" smtClean="0"/>
              <a:t>: All datasets whose corporations are in competition</a:t>
            </a:r>
          </a:p>
          <a:p>
            <a:pPr lvl="1"/>
            <a:r>
              <a:rPr lang="en-US" b="1" dirty="0" smtClean="0"/>
              <a:t>Access rules</a:t>
            </a:r>
            <a:r>
              <a:rPr lang="en-US" dirty="0" smtClean="0"/>
              <a:t>: Rules for read and write access</a:t>
            </a:r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379727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Chinese Wall  Model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07159"/>
            <a:ext cx="472440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623" y="926976"/>
            <a:ext cx="392288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060" y="3303240"/>
            <a:ext cx="387145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316" y="3597984"/>
            <a:ext cx="54687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itchFamily="-109" charset="0"/>
              </a:rPr>
              <a:t>Simple security rule: </a:t>
            </a:r>
            <a:r>
              <a:rPr lang="en-US" sz="2000" dirty="0">
                <a:latin typeface="Arial" pitchFamily="-109" charset="0"/>
              </a:rPr>
              <a:t>A </a:t>
            </a:r>
            <a:r>
              <a:rPr lang="en-US" sz="2000" dirty="0" smtClean="0">
                <a:latin typeface="Arial" pitchFamily="-109" charset="0"/>
              </a:rPr>
              <a:t>S </a:t>
            </a:r>
            <a:r>
              <a:rPr lang="en-US" sz="2000" dirty="0">
                <a:latin typeface="Arial" pitchFamily="-109" charset="0"/>
              </a:rPr>
              <a:t>can read </a:t>
            </a:r>
            <a:r>
              <a:rPr lang="en-US" sz="2000" dirty="0" smtClean="0">
                <a:latin typeface="Arial" pitchFamily="-109" charset="0"/>
              </a:rPr>
              <a:t>O </a:t>
            </a:r>
            <a:r>
              <a:rPr lang="en-US" sz="2000" dirty="0">
                <a:latin typeface="Arial" pitchFamily="-109" charset="0"/>
              </a:rPr>
              <a:t>only </a:t>
            </a:r>
            <a:r>
              <a:rPr lang="en-US" sz="2000" dirty="0" smtClean="0">
                <a:latin typeface="Arial" pitchFamily="-109" charset="0"/>
              </a:rPr>
              <a:t>if</a:t>
            </a:r>
            <a:endParaRPr lang="en-US" sz="2000" dirty="0">
              <a:latin typeface="Arial" pitchFamily="-109" charset="0"/>
            </a:endParaRPr>
          </a:p>
          <a:p>
            <a:r>
              <a:rPr lang="en-US" sz="2000" dirty="0">
                <a:latin typeface="Arial" pitchFamily="-109" charset="0"/>
              </a:rPr>
              <a:t>• O is in the same DS as an object already accessed by S, </a:t>
            </a:r>
            <a:r>
              <a:rPr lang="en-US" sz="2000" b="1" dirty="0">
                <a:latin typeface="Arial" pitchFamily="-109" charset="0"/>
              </a:rPr>
              <a:t>OR</a:t>
            </a:r>
          </a:p>
          <a:p>
            <a:r>
              <a:rPr lang="en-US" sz="2000" dirty="0" smtClean="0">
                <a:latin typeface="Arial" pitchFamily="-109" charset="0"/>
              </a:rPr>
              <a:t>• </a:t>
            </a:r>
            <a:r>
              <a:rPr lang="en-US" sz="2000" dirty="0">
                <a:latin typeface="Arial" pitchFamily="-109" charset="0"/>
              </a:rPr>
              <a:t>O belongs to a CI from which S has not yet accessed any information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5624" y="5338376"/>
            <a:ext cx="69226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itchFamily="-109" charset="0"/>
              </a:rPr>
              <a:t>*-property rule: </a:t>
            </a:r>
            <a:r>
              <a:rPr lang="en-US" sz="2000" dirty="0">
                <a:latin typeface="Arial" pitchFamily="-109" charset="0"/>
              </a:rPr>
              <a:t>A </a:t>
            </a:r>
            <a:r>
              <a:rPr lang="en-US" sz="2000" dirty="0" smtClean="0">
                <a:latin typeface="Arial" pitchFamily="-109" charset="0"/>
              </a:rPr>
              <a:t>S </a:t>
            </a:r>
            <a:r>
              <a:rPr lang="en-US" sz="2000" dirty="0">
                <a:latin typeface="Arial" pitchFamily="-109" charset="0"/>
              </a:rPr>
              <a:t>can write an </a:t>
            </a:r>
            <a:r>
              <a:rPr lang="en-US" sz="2000" dirty="0" smtClean="0">
                <a:latin typeface="Arial" pitchFamily="-109" charset="0"/>
              </a:rPr>
              <a:t>O </a:t>
            </a:r>
            <a:r>
              <a:rPr lang="en-US" sz="2000" dirty="0">
                <a:latin typeface="Arial" pitchFamily="-109" charset="0"/>
              </a:rPr>
              <a:t>only if</a:t>
            </a:r>
          </a:p>
          <a:p>
            <a:r>
              <a:rPr lang="en-US" sz="2000" dirty="0" smtClean="0">
                <a:latin typeface="Arial" pitchFamily="-109" charset="0"/>
              </a:rPr>
              <a:t>• </a:t>
            </a:r>
            <a:r>
              <a:rPr lang="en-US" sz="2000" dirty="0">
                <a:latin typeface="Arial" pitchFamily="-109" charset="0"/>
              </a:rPr>
              <a:t>S can read O according to the simple security rule, </a:t>
            </a:r>
            <a:r>
              <a:rPr lang="en-US" sz="2000" b="1" dirty="0">
                <a:latin typeface="Arial" pitchFamily="-109" charset="0"/>
              </a:rPr>
              <a:t>AND</a:t>
            </a:r>
          </a:p>
          <a:p>
            <a:r>
              <a:rPr lang="en-US" sz="2000" dirty="0" smtClean="0">
                <a:latin typeface="Arial" pitchFamily="-109" charset="0"/>
              </a:rPr>
              <a:t>• </a:t>
            </a:r>
            <a:r>
              <a:rPr lang="en-US" sz="2000" dirty="0">
                <a:latin typeface="Arial" pitchFamily="-109" charset="0"/>
              </a:rPr>
              <a:t>All objects that S can read are in the same DS as O.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44786" y="5846207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sanitized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973998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Terminology Related to Trust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980728"/>
            <a:ext cx="9144000" cy="5289452"/>
          </a:xfrm>
        </p:spPr>
        <p:txBody>
          <a:bodyPr/>
          <a:lstStyle/>
          <a:p>
            <a:pPr marL="165100" indent="-165100">
              <a:spcBef>
                <a:spcPts val="300"/>
              </a:spcBef>
            </a:pPr>
            <a:r>
              <a:rPr lang="en-US" sz="2000" b="1" dirty="0" smtClean="0"/>
              <a:t>Trust</a:t>
            </a:r>
            <a:r>
              <a:rPr lang="en-US" sz="2000" dirty="0" smtClean="0"/>
              <a:t>: The extent to which someone who relies on a system can have confidence that the system meets its specifications </a:t>
            </a:r>
          </a:p>
          <a:p>
            <a:pPr marL="287338" lvl="1" indent="-165100">
              <a:spcBef>
                <a:spcPts val="300"/>
              </a:spcBef>
            </a:pPr>
            <a:r>
              <a:rPr lang="en-US" sz="1600" dirty="0" smtClean="0"/>
              <a:t>i.e., that the system does what it claims to do and does not perform unwanted functions</a:t>
            </a:r>
          </a:p>
          <a:p>
            <a:pPr marL="165100" indent="-165100">
              <a:spcBef>
                <a:spcPts val="300"/>
              </a:spcBef>
            </a:pPr>
            <a:r>
              <a:rPr lang="en-US" sz="2000" b="1" dirty="0" smtClean="0"/>
              <a:t>Trusted system</a:t>
            </a:r>
            <a:r>
              <a:rPr lang="en-US" sz="2000" dirty="0" smtClean="0"/>
              <a:t>:  A system believed to enforce a given set of attributes to a stated degree of assurance.</a:t>
            </a:r>
          </a:p>
          <a:p>
            <a:pPr marL="165100" indent="-165100">
              <a:spcBef>
                <a:spcPts val="300"/>
              </a:spcBef>
            </a:pPr>
            <a:r>
              <a:rPr lang="en-US" sz="2000" b="1" dirty="0" smtClean="0"/>
              <a:t>Trustworthiness</a:t>
            </a:r>
            <a:r>
              <a:rPr lang="en-US" sz="2000" dirty="0" smtClean="0"/>
              <a:t>: Assurance that a system deserves to be trusted, such that the trust can be guaranteed in some convincing way, </a:t>
            </a:r>
          </a:p>
          <a:p>
            <a:pPr marL="358775" lvl="1" indent="-165100">
              <a:spcBef>
                <a:spcPts val="300"/>
              </a:spcBef>
            </a:pPr>
            <a:r>
              <a:rPr lang="en-US" sz="1600" dirty="0"/>
              <a:t>such</a:t>
            </a:r>
            <a:r>
              <a:rPr lang="en-US" sz="1600" dirty="0" smtClean="0"/>
              <a:t> as through formal analysis or code review.</a:t>
            </a:r>
          </a:p>
          <a:p>
            <a:pPr marL="165100" indent="-165100">
              <a:spcBef>
                <a:spcPts val="300"/>
              </a:spcBef>
            </a:pPr>
            <a:r>
              <a:rPr lang="en-US" sz="2000" b="1" dirty="0" smtClean="0"/>
              <a:t>Trusted computer system</a:t>
            </a:r>
            <a:r>
              <a:rPr lang="en-US" sz="2000" dirty="0" smtClean="0"/>
              <a:t>: A system that employs sufficient hardware and software assurance measures to allow its use for simultaneous processing of a range of sensitive or classified information.</a:t>
            </a:r>
          </a:p>
          <a:p>
            <a:pPr marL="165100" indent="-165100">
              <a:spcBef>
                <a:spcPts val="300"/>
              </a:spcBef>
            </a:pPr>
            <a:r>
              <a:rPr lang="en-US" sz="2000" b="1" dirty="0" smtClean="0"/>
              <a:t>Trusted computing base</a:t>
            </a:r>
            <a:r>
              <a:rPr lang="en-US" sz="2000" dirty="0" smtClean="0"/>
              <a:t> (TCB): A portion of a system that enforces a particular policy</a:t>
            </a:r>
          </a:p>
          <a:p>
            <a:pPr marL="358775" lvl="1" indent="-165100">
              <a:spcBef>
                <a:spcPts val="300"/>
              </a:spcBef>
            </a:pPr>
            <a:r>
              <a:rPr lang="en-US" sz="1600" dirty="0" smtClean="0"/>
              <a:t>The TCB must be resistant to tampering and circumvention. </a:t>
            </a:r>
          </a:p>
          <a:p>
            <a:pPr marL="358775" lvl="1" indent="-165100">
              <a:spcBef>
                <a:spcPts val="300"/>
              </a:spcBef>
            </a:pPr>
            <a:r>
              <a:rPr lang="en-US" sz="1600" dirty="0" smtClean="0"/>
              <a:t>The TCB should be small enough to be analyzed systematically.</a:t>
            </a:r>
          </a:p>
          <a:p>
            <a:pPr marL="165100" indent="-165100">
              <a:spcBef>
                <a:spcPts val="300"/>
              </a:spcBef>
            </a:pPr>
            <a:r>
              <a:rPr lang="en-US" sz="2000" b="1" dirty="0" smtClean="0"/>
              <a:t>Assurance</a:t>
            </a:r>
            <a:r>
              <a:rPr lang="en-US" sz="2000" dirty="0" smtClean="0"/>
              <a:t>: A process that ensures a system is developed and operated as intended by the system's security policy.</a:t>
            </a:r>
          </a:p>
          <a:p>
            <a:pPr marL="165100" indent="-165100">
              <a:spcBef>
                <a:spcPts val="300"/>
              </a:spcBef>
            </a:pPr>
            <a:r>
              <a:rPr lang="en-US" sz="2000" b="1" dirty="0" smtClean="0"/>
              <a:t>Evaluation</a:t>
            </a:r>
            <a:r>
              <a:rPr lang="en-US" sz="2000" dirty="0" smtClean="0"/>
              <a:t>: Assessing whether the product has the security properties claimed for it.</a:t>
            </a:r>
          </a:p>
          <a:p>
            <a:pPr marL="165100" indent="-165100">
              <a:spcBef>
                <a:spcPts val="300"/>
              </a:spcBef>
            </a:pPr>
            <a:r>
              <a:rPr lang="en-US" sz="2000" b="1" dirty="0" smtClean="0">
                <a:solidFill>
                  <a:schemeClr val="bg1"/>
                </a:solidFill>
              </a:rPr>
              <a:t>Functionality</a:t>
            </a:r>
            <a:r>
              <a:rPr lang="en-US" sz="2000" dirty="0" smtClean="0">
                <a:solidFill>
                  <a:schemeClr val="bg1"/>
                </a:solidFill>
              </a:rPr>
              <a:t>: </a:t>
            </a:r>
            <a:r>
              <a:rPr lang="en-US" sz="2000" dirty="0">
                <a:solidFill>
                  <a:schemeClr val="bg1"/>
                </a:solidFill>
              </a:rPr>
              <a:t>The security features provided by a product.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9A1157-748B-C24F-9525-1F1C6D15AFA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929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 Monitors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 descr="f7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l="10909" t="8235" r="10909" b="5882"/>
              <a:stretch>
                <a:fillRect/>
              </a:stretch>
            </p:blipFill>
          </mc:Choice>
          <mc:Fallback>
            <p:blipFill>
              <a:blip r:embed="rId4"/>
              <a:srcRect l="10909" t="8235" r="10909" b="5882"/>
              <a:stretch>
                <a:fillRect/>
              </a:stretch>
            </p:blipFill>
          </mc:Fallback>
        </mc:AlternateContent>
        <p:spPr>
          <a:xfrm>
            <a:off x="612503" y="908720"/>
            <a:ext cx="6938701" cy="58897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56176" y="4581128"/>
            <a:ext cx="27900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Arial" pitchFamily="-109" charset="0"/>
              </a:rPr>
              <a:t>Properties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Arial" pitchFamily="-109" charset="0"/>
              </a:rPr>
              <a:t>Complete mediation</a:t>
            </a:r>
            <a:endParaRPr lang="en-US" sz="2000" dirty="0">
              <a:latin typeface="Arial" pitchFamily="-109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Arial" pitchFamily="-109" charset="0"/>
              </a:rPr>
              <a:t>Isolation</a:t>
            </a:r>
            <a:endParaRPr lang="en-US" sz="2000" dirty="0">
              <a:latin typeface="Arial" pitchFamily="-109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Arial" pitchFamily="-109" charset="0"/>
              </a:rPr>
              <a:t>Verifiability</a:t>
            </a:r>
          </a:p>
          <a:p>
            <a:pPr lvl="1"/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660232" y="5805264"/>
            <a:ext cx="2465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dirty="0">
                <a:latin typeface="Arial" pitchFamily="-109" charset="0"/>
              </a:rPr>
              <a:t>Trustworthy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914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Trojan Horse </a:t>
            </a:r>
            <a:r>
              <a:rPr lang="en-US" dirty="0" smtClean="0"/>
              <a:t>Defense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8" y="1340768"/>
            <a:ext cx="328612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933056"/>
            <a:ext cx="318135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240" y="1196752"/>
            <a:ext cx="3886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55368"/>
            <a:ext cx="381000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5121117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Trusted Platform Module (TPM)</a:t>
            </a:r>
            <a:endParaRPr lang="en-US" sz="4000" dirty="0"/>
          </a:p>
        </p:txBody>
      </p:sp>
      <p:sp>
        <p:nvSpPr>
          <p:cNvPr id="2549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0768"/>
            <a:ext cx="8363272" cy="4830763"/>
          </a:xfrm>
        </p:spPr>
        <p:txBody>
          <a:bodyPr/>
          <a:lstStyle/>
          <a:p>
            <a:r>
              <a:rPr lang="en-US" dirty="0" smtClean="0"/>
              <a:t>concept from Trusted Computing Group </a:t>
            </a:r>
          </a:p>
          <a:p>
            <a:r>
              <a:rPr lang="en-US" dirty="0" smtClean="0"/>
              <a:t>hardware module at heart of </a:t>
            </a:r>
            <a:r>
              <a:rPr lang="en-US" i="1" dirty="0" smtClean="0"/>
              <a:t>hardware/ software </a:t>
            </a:r>
            <a:r>
              <a:rPr lang="en-US" dirty="0" smtClean="0"/>
              <a:t>approach to trusted computing (TC)</a:t>
            </a:r>
          </a:p>
          <a:p>
            <a:r>
              <a:rPr lang="en-US" dirty="0" smtClean="0"/>
              <a:t>uses a TPM chip</a:t>
            </a:r>
          </a:p>
          <a:p>
            <a:pPr lvl="1"/>
            <a:r>
              <a:rPr lang="en-US" dirty="0" smtClean="0"/>
              <a:t>motherboard, smart card, processor</a:t>
            </a:r>
          </a:p>
          <a:p>
            <a:pPr lvl="1"/>
            <a:r>
              <a:rPr lang="en-US" dirty="0" smtClean="0"/>
              <a:t>working with approved hardware/software</a:t>
            </a:r>
          </a:p>
          <a:p>
            <a:pPr lvl="1"/>
            <a:r>
              <a:rPr lang="en-US" dirty="0" smtClean="0"/>
              <a:t>generating and using crypto keys</a:t>
            </a:r>
          </a:p>
          <a:p>
            <a:pPr lvl="0"/>
            <a:r>
              <a:rPr lang="en-US" dirty="0"/>
              <a:t>has three basic services: </a:t>
            </a:r>
          </a:p>
          <a:p>
            <a:pPr lvl="1">
              <a:buChar char="•"/>
            </a:pPr>
            <a:r>
              <a:rPr lang="en-US" dirty="0"/>
              <a:t>authenticated </a:t>
            </a:r>
            <a:r>
              <a:rPr lang="en-US" dirty="0" smtClean="0"/>
              <a:t>boot, certification, encryption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3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4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4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4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54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54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54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infineon.com/export/sites/default/media/press/Image/press_photo/TPM_SLB963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6" b="11018"/>
          <a:stretch/>
        </p:blipFill>
        <p:spPr bwMode="auto">
          <a:xfrm>
            <a:off x="0" y="4274365"/>
            <a:ext cx="3744416" cy="210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TPM Functions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196" name="Picture 4" descr="https://c1.staticflickr.com/1/44/121193616_a2fd7793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24744"/>
            <a:ext cx="4161753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12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rcRect l="9412" t="13636" r="10588" b="10000"/>
              <a:stretch>
                <a:fillRect/>
              </a:stretch>
            </p:blipFill>
          </mc:Choice>
          <mc:Fallback>
            <p:blipFill>
              <a:blip r:embed="rId6"/>
              <a:srcRect l="9412" t="13636" r="10588" b="10000"/>
              <a:stretch>
                <a:fillRect/>
              </a:stretch>
            </p:blipFill>
          </mc:Fallback>
        </mc:AlternateContent>
        <p:spPr>
          <a:xfrm>
            <a:off x="3491880" y="764704"/>
            <a:ext cx="5562600" cy="687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9246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Trusted OS Functions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954088"/>
            <a:ext cx="6856413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fld id="{D2672292-2704-4ECC-A739-AB2E11F95014}" type="slidenum">
              <a:rPr kumimoji="0" lang="en-US" sz="1200" smtClean="0">
                <a:solidFill>
                  <a:schemeClr val="bg1"/>
                </a:solidFill>
              </a:rPr>
              <a:pPr/>
              <a:t>3</a:t>
            </a:fld>
            <a:endParaRPr kumimoji="0" lang="en-US" sz="12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17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Authenticated Boot Service</a:t>
            </a:r>
            <a:endParaRPr lang="en-US" dirty="0"/>
          </a:p>
        </p:txBody>
      </p:sp>
      <p:sp>
        <p:nvSpPr>
          <p:cNvPr id="2570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1"/>
            <a:ext cx="8579296" cy="4830763"/>
          </a:xfrm>
        </p:spPr>
        <p:txBody>
          <a:bodyPr/>
          <a:lstStyle/>
          <a:p>
            <a:r>
              <a:rPr lang="en-US" sz="2800" dirty="0" smtClean="0"/>
              <a:t>responsible for booting entire OS in stages and ensuring each is valid and approved for use</a:t>
            </a:r>
          </a:p>
          <a:p>
            <a:pPr lvl="1"/>
            <a:r>
              <a:rPr lang="en-US" sz="2400" dirty="0" smtClean="0"/>
              <a:t>at each stage digital signature associated with code is verified</a:t>
            </a:r>
          </a:p>
          <a:p>
            <a:pPr lvl="1"/>
            <a:r>
              <a:rPr lang="en-US" sz="2400" dirty="0" smtClean="0"/>
              <a:t>TPM keeps a tamper-evident log of the loading process</a:t>
            </a:r>
          </a:p>
          <a:p>
            <a:r>
              <a:rPr lang="en-US" sz="2800" dirty="0" smtClean="0"/>
              <a:t>log records versions of all code running</a:t>
            </a:r>
          </a:p>
          <a:p>
            <a:pPr lvl="1"/>
            <a:r>
              <a:rPr lang="en-US" sz="2400" dirty="0" smtClean="0"/>
              <a:t>can then expand trust boundary to include additional hardware and application and utility software</a:t>
            </a:r>
          </a:p>
          <a:p>
            <a:pPr lvl="1"/>
            <a:r>
              <a:rPr lang="en-US" sz="2400" dirty="0" smtClean="0"/>
              <a:t>confirms component is on the approved list, is digitally signed, and that serial number hasn’t been revoked</a:t>
            </a:r>
          </a:p>
          <a:p>
            <a:r>
              <a:rPr lang="en-US" sz="2800" dirty="0" smtClean="0"/>
              <a:t>result is a configuration that is well-defined with approved components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7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7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7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57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    Certification Service</a:t>
            </a:r>
            <a:endParaRPr lang="en-US" dirty="0"/>
          </a:p>
        </p:txBody>
      </p:sp>
      <p:sp>
        <p:nvSpPr>
          <p:cNvPr id="2590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80728"/>
            <a:ext cx="8229600" cy="4830763"/>
          </a:xfrm>
        </p:spPr>
        <p:txBody>
          <a:bodyPr/>
          <a:lstStyle/>
          <a:p>
            <a:r>
              <a:rPr lang="en-US" sz="2800" dirty="0" smtClean="0"/>
              <a:t>once a configuration is achieved and logged the TPM can certify configuration to others</a:t>
            </a:r>
          </a:p>
          <a:p>
            <a:pPr lvl="1"/>
            <a:r>
              <a:rPr lang="en-US" sz="2400" dirty="0" smtClean="0"/>
              <a:t>can produce a digital certificate</a:t>
            </a:r>
          </a:p>
          <a:p>
            <a:pPr lvl="1"/>
            <a:r>
              <a:rPr lang="en-US" sz="2400" dirty="0" smtClean="0"/>
              <a:t>confidence that configuration is unaltered because: </a:t>
            </a:r>
          </a:p>
          <a:p>
            <a:pPr lvl="2"/>
            <a:r>
              <a:rPr lang="en-US" sz="2000" dirty="0" smtClean="0"/>
              <a:t>TPM is considered trustworthy</a:t>
            </a:r>
          </a:p>
          <a:p>
            <a:pPr lvl="2"/>
            <a:r>
              <a:rPr lang="en-US" sz="2000" dirty="0" smtClean="0"/>
              <a:t>only the TPM possesses this TPM’s private key</a:t>
            </a:r>
          </a:p>
          <a:p>
            <a:r>
              <a:rPr lang="en-US" sz="2800" dirty="0" smtClean="0"/>
              <a:t>include challenge value in certificate to also ensure it is timely</a:t>
            </a:r>
          </a:p>
          <a:p>
            <a:r>
              <a:rPr lang="en-US" sz="2800" dirty="0" smtClean="0"/>
              <a:t>provides a hierarchical certification approach</a:t>
            </a:r>
          </a:p>
          <a:p>
            <a:pPr lvl="1"/>
            <a:r>
              <a:rPr lang="en-US" sz="2400" dirty="0" smtClean="0"/>
              <a:t>hardware/OS configuration</a:t>
            </a:r>
          </a:p>
          <a:p>
            <a:pPr lvl="1"/>
            <a:r>
              <a:rPr lang="en-US" sz="2400" dirty="0" smtClean="0"/>
              <a:t>OS certifies application programs</a:t>
            </a:r>
          </a:p>
          <a:p>
            <a:pPr lvl="1"/>
            <a:r>
              <a:rPr lang="en-US" sz="2400" dirty="0" smtClean="0"/>
              <a:t>user has confidence in application configuration</a:t>
            </a:r>
          </a:p>
        </p:txBody>
      </p:sp>
      <p:sp>
        <p:nvSpPr>
          <p:cNvPr id="4" name="Curved Up Ribbon 3"/>
          <p:cNvSpPr/>
          <p:nvPr/>
        </p:nvSpPr>
        <p:spPr>
          <a:xfrm rot="20198397">
            <a:off x="7400343" y="114299"/>
            <a:ext cx="1676400" cy="685800"/>
          </a:xfrm>
          <a:prstGeom prst="ellipseRibbon2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85566">
            <a:off x="7881507" y="220608"/>
            <a:ext cx="658641" cy="297191"/>
          </a:xfrm>
          <a:prstGeom prst="rect">
            <a:avLst/>
          </a:prstGeom>
          <a:scene3d>
            <a:camera prst="orthographicFront">
              <a:rot lat="0" lon="10799977" rev="0"/>
            </a:camera>
            <a:lightRig rig="threePt" dir="t"/>
          </a:scene3d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6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9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59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9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59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59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 Encryption Service</a:t>
            </a:r>
            <a:endParaRPr lang="en-US" dirty="0"/>
          </a:p>
        </p:txBody>
      </p:sp>
      <p:sp>
        <p:nvSpPr>
          <p:cNvPr id="261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1"/>
            <a:ext cx="8686800" cy="4830763"/>
          </a:xfrm>
        </p:spPr>
        <p:txBody>
          <a:bodyPr/>
          <a:lstStyle/>
          <a:p>
            <a:r>
              <a:rPr lang="en-US" sz="2800" dirty="0" smtClean="0"/>
              <a:t>encrypts data so that it can only be decrypted by a machine with a certain configuration</a:t>
            </a:r>
          </a:p>
          <a:p>
            <a:r>
              <a:rPr lang="en-US" sz="2800" dirty="0" smtClean="0"/>
              <a:t>TPM maintains a master secret key unique to machine</a:t>
            </a:r>
          </a:p>
          <a:p>
            <a:pPr lvl="1"/>
            <a:r>
              <a:rPr lang="en-US" sz="2400" dirty="0" smtClean="0"/>
              <a:t>used to generate secret encryption key for every possible configuration of that machine</a:t>
            </a:r>
          </a:p>
          <a:p>
            <a:r>
              <a:rPr lang="en-US" sz="2800" dirty="0" smtClean="0"/>
              <a:t>can extend scheme upward</a:t>
            </a:r>
          </a:p>
          <a:p>
            <a:pPr lvl="1"/>
            <a:r>
              <a:rPr lang="en-US" sz="2400" dirty="0" smtClean="0"/>
              <a:t>provide encryption key to application so that decryption can only be done by desired version of application running on desired version of the desired OS</a:t>
            </a:r>
          </a:p>
          <a:p>
            <a:pPr lvl="1"/>
            <a:r>
              <a:rPr lang="en-US" sz="2400" dirty="0" smtClean="0"/>
              <a:t>encrypted data can be stored locally or transmitted to a peer application on a remote machine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039" y="-168783"/>
            <a:ext cx="18161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81840">
            <a:off x="7707507" y="929455"/>
            <a:ext cx="582439" cy="262807"/>
          </a:xfrm>
          <a:prstGeom prst="rect">
            <a:avLst/>
          </a:prstGeom>
          <a:scene3d>
            <a:camera prst="orthographicFront">
              <a:rot lat="0" lon="10799977" rev="0"/>
            </a:camera>
            <a:lightRig rig="threePt" dir="t"/>
          </a:scene3d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9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1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61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61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Protected Storage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Picture 3" descr="f13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l="2353" t="10000" r="4706" b="7273"/>
              <a:stretch>
                <a:fillRect/>
              </a:stretch>
            </p:blipFill>
          </mc:Choice>
          <mc:Fallback>
            <p:blipFill>
              <a:blip r:embed="rId4"/>
              <a:srcRect l="2353" t="10000" r="4706" b="7273"/>
              <a:stretch>
                <a:fillRect/>
              </a:stretch>
            </p:blipFill>
          </mc:Fallback>
        </mc:AlternateContent>
        <p:spPr>
          <a:xfrm>
            <a:off x="1000871" y="321736"/>
            <a:ext cx="6948264" cy="80038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37650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Assurance</a:t>
            </a:r>
            <a:endParaRPr lang="en-US" dirty="0"/>
          </a:p>
        </p:txBody>
      </p:sp>
      <p:sp>
        <p:nvSpPr>
          <p:cNvPr id="278531" name="Rectangle 3"/>
          <p:cNvSpPr>
            <a:spLocks noGrp="1" noChangeArrowheads="1"/>
          </p:cNvSpPr>
          <p:nvPr>
            <p:ph idx="1"/>
          </p:nvPr>
        </p:nvSpPr>
        <p:spPr>
          <a:xfrm>
            <a:off x="205153" y="1295401"/>
            <a:ext cx="8938847" cy="4830763"/>
          </a:xfrm>
        </p:spPr>
        <p:txBody>
          <a:bodyPr>
            <a:normAutofit/>
          </a:bodyPr>
          <a:lstStyle/>
          <a:p>
            <a:r>
              <a:rPr lang="en-US" dirty="0" smtClean="0"/>
              <a:t>“…degree of confidence that </a:t>
            </a:r>
          </a:p>
          <a:p>
            <a:pPr marL="0" indent="0">
              <a:buNone/>
            </a:pPr>
            <a:r>
              <a:rPr lang="en-US" dirty="0" smtClean="0"/>
              <a:t>   the security controls operate correctly and </a:t>
            </a:r>
          </a:p>
          <a:p>
            <a:pPr marL="0" indent="0">
              <a:buNone/>
            </a:pPr>
            <a:r>
              <a:rPr lang="en-US" dirty="0" smtClean="0"/>
              <a:t>   protect the system as intended.  </a:t>
            </a:r>
          </a:p>
          <a:p>
            <a:r>
              <a:rPr lang="en-US" dirty="0" smtClean="0"/>
              <a:t>Assurance is not, however, an absolute guarantee that the measures work as intended.”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53" y="5226588"/>
            <a:ext cx="1934987" cy="144780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5305719"/>
            <a:ext cx="1447801" cy="1552282"/>
          </a:xfrm>
          <a:prstGeom prst="rect">
            <a:avLst/>
          </a:prstGeom>
          <a:scene3d>
            <a:camera prst="orthographicFront">
              <a:rot lat="0" lon="11699978" rev="0"/>
            </a:camera>
            <a:lightRig rig="threePt" dir="t"/>
          </a:scene3d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Assurance and Evaluation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754880" y="1628800"/>
            <a:ext cx="4137600" cy="5229200"/>
          </a:xfrm>
        </p:spPr>
        <p:txBody>
          <a:bodyPr>
            <a:normAutofit/>
          </a:bodyPr>
          <a:lstStyle/>
          <a:p>
            <a:pPr lvl="0"/>
            <a:r>
              <a:rPr lang="en-US" sz="2200" b="1" dirty="0"/>
              <a:t>evaluators</a:t>
            </a:r>
            <a:endParaRPr lang="en-US" sz="2200" dirty="0"/>
          </a:p>
          <a:p>
            <a:pPr lvl="1"/>
            <a:r>
              <a:rPr lang="en-US" dirty="0"/>
              <a:t>use the assurance requirements as criteria when evaluating security features and controls</a:t>
            </a:r>
          </a:p>
          <a:p>
            <a:pPr lvl="1"/>
            <a:r>
              <a:rPr lang="en-US" dirty="0"/>
              <a:t>may be in the same organization as consumers or a third-party evaluation team</a:t>
            </a:r>
          </a:p>
          <a:p>
            <a:r>
              <a:rPr lang="en-US" b="1" dirty="0" smtClean="0"/>
              <a:t>assurance</a:t>
            </a:r>
          </a:p>
          <a:p>
            <a:pPr lvl="1"/>
            <a:r>
              <a:rPr lang="en-US" dirty="0" smtClean="0"/>
              <a:t>deals with security features of IT products</a:t>
            </a:r>
          </a:p>
          <a:p>
            <a:pPr lvl="1"/>
            <a:r>
              <a:rPr lang="en-US" dirty="0" smtClean="0"/>
              <a:t>applies to:</a:t>
            </a:r>
          </a:p>
          <a:p>
            <a:pPr lvl="2"/>
            <a:r>
              <a:rPr lang="en-US" dirty="0" smtClean="0"/>
              <a:t>requirements</a:t>
            </a:r>
          </a:p>
          <a:p>
            <a:pPr lvl="2"/>
            <a:r>
              <a:rPr lang="en-US" dirty="0" smtClean="0"/>
              <a:t>security policy</a:t>
            </a:r>
          </a:p>
          <a:p>
            <a:pPr lvl="2"/>
            <a:r>
              <a:rPr lang="en-US" dirty="0" smtClean="0"/>
              <a:t>product design</a:t>
            </a:r>
          </a:p>
          <a:p>
            <a:pPr lvl="2"/>
            <a:r>
              <a:rPr lang="en-US" dirty="0" smtClean="0"/>
              <a:t>product implementation</a:t>
            </a:r>
          </a:p>
          <a:p>
            <a:pPr lvl="2"/>
            <a:r>
              <a:rPr lang="en-US" dirty="0" smtClean="0"/>
              <a:t>system operation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1752600"/>
            <a:ext cx="4038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latin typeface="+mj-lt"/>
              </a:rPr>
              <a:t>target audiences:</a:t>
            </a:r>
            <a:endParaRPr lang="en-US" sz="2800" dirty="0" smtClean="0">
              <a:latin typeface="+mj-lt"/>
            </a:endParaRP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61857" y="2420888"/>
            <a:ext cx="3931920" cy="4437112"/>
          </a:xfrm>
        </p:spPr>
        <p:txBody>
          <a:bodyPr>
            <a:normAutofit/>
          </a:bodyPr>
          <a:lstStyle/>
          <a:p>
            <a:pPr lvl="0" rtl="0"/>
            <a:r>
              <a:rPr lang="en-US" sz="2200" b="1" dirty="0" smtClean="0"/>
              <a:t>consumers </a:t>
            </a:r>
            <a:endParaRPr lang="en-US" sz="2200" dirty="0"/>
          </a:p>
          <a:p>
            <a:pPr lvl="1" rtl="0"/>
            <a:r>
              <a:rPr lang="en-US" dirty="0" smtClean="0"/>
              <a:t>select security features and functions </a:t>
            </a:r>
            <a:endParaRPr lang="en-US" dirty="0"/>
          </a:p>
          <a:p>
            <a:pPr lvl="1" rtl="0"/>
            <a:r>
              <a:rPr lang="en-US" dirty="0" smtClean="0"/>
              <a:t>determine the required levels of security assurance</a:t>
            </a:r>
            <a:endParaRPr lang="en-US" dirty="0"/>
          </a:p>
          <a:p>
            <a:pPr lvl="0" rtl="0"/>
            <a:r>
              <a:rPr lang="en-US" sz="2200" b="1" dirty="0" smtClean="0"/>
              <a:t>developers</a:t>
            </a:r>
            <a:endParaRPr lang="en-US" sz="2200" dirty="0"/>
          </a:p>
          <a:p>
            <a:pPr lvl="1" rtl="0"/>
            <a:r>
              <a:rPr lang="en-US" dirty="0" smtClean="0"/>
              <a:t>respond to security requirements</a:t>
            </a:r>
            <a:endParaRPr lang="en-US" dirty="0"/>
          </a:p>
          <a:p>
            <a:pPr lvl="1" rtl="0"/>
            <a:r>
              <a:rPr lang="en-US" dirty="0" smtClean="0"/>
              <a:t>interpret statements of assurance requirements</a:t>
            </a:r>
            <a:endParaRPr lang="en-US" dirty="0"/>
          </a:p>
          <a:p>
            <a:pPr lvl="1" rtl="0"/>
            <a:r>
              <a:rPr lang="en-US" dirty="0" smtClean="0"/>
              <a:t>determine assurance approaches and level of effort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6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Scope of Assurance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 smtClean="0"/>
              <a:t>system architecture</a:t>
            </a:r>
          </a:p>
          <a:p>
            <a:pPr lvl="1"/>
            <a:r>
              <a:rPr lang="en-US" sz="2000" dirty="0" smtClean="0"/>
              <a:t>addresses both the system development phase and the system operations phase</a:t>
            </a:r>
          </a:p>
          <a:p>
            <a:pPr lvl="0"/>
            <a:r>
              <a:rPr lang="en-US" sz="2400" dirty="0" smtClean="0"/>
              <a:t>system integrity</a:t>
            </a:r>
          </a:p>
          <a:p>
            <a:pPr lvl="1"/>
            <a:r>
              <a:rPr lang="en-US" sz="2000" dirty="0" smtClean="0"/>
              <a:t>addresses the correct operation of the system hardware and firmware</a:t>
            </a:r>
          </a:p>
          <a:p>
            <a:pPr lvl="0"/>
            <a:r>
              <a:rPr lang="en-US" sz="2400" dirty="0" smtClean="0"/>
              <a:t>system testing</a:t>
            </a:r>
          </a:p>
          <a:p>
            <a:pPr lvl="1"/>
            <a:r>
              <a:rPr lang="en-US" sz="2000" dirty="0" smtClean="0"/>
              <a:t>ensures security features have been tested thoroughly</a:t>
            </a:r>
          </a:p>
          <a:p>
            <a:pPr lvl="0"/>
            <a:r>
              <a:rPr lang="en-US" sz="2400" dirty="0" smtClean="0"/>
              <a:t>design specification and verification</a:t>
            </a:r>
          </a:p>
          <a:p>
            <a:pPr lvl="1"/>
            <a:r>
              <a:rPr lang="en-US" sz="2000" dirty="0" smtClean="0"/>
              <a:t>addresses the correctness of the system design and implementation with respect to the system security policy</a:t>
            </a:r>
          </a:p>
          <a:p>
            <a:pPr lvl="0"/>
            <a:r>
              <a:rPr lang="en-US" sz="2400" dirty="0" smtClean="0"/>
              <a:t>covert channel analysis</a:t>
            </a:r>
          </a:p>
          <a:p>
            <a:pPr lvl="1"/>
            <a:r>
              <a:rPr lang="en-US" sz="2000" dirty="0" smtClean="0"/>
              <a:t>attempts to identify any potential means for bypassing security policy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1AECE5-9032-4B41-B8AE-E99A7CB17DC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69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Scope of Assurance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 smtClean="0"/>
              <a:t>trusted facility management</a:t>
            </a:r>
          </a:p>
          <a:p>
            <a:pPr lvl="1"/>
            <a:r>
              <a:rPr lang="en-US" sz="2000" dirty="0" smtClean="0"/>
              <a:t>deals with system administration</a:t>
            </a:r>
          </a:p>
          <a:p>
            <a:pPr lvl="0"/>
            <a:r>
              <a:rPr lang="en-US" sz="2400" dirty="0" smtClean="0"/>
              <a:t>trusted recovery</a:t>
            </a:r>
          </a:p>
          <a:p>
            <a:pPr lvl="1"/>
            <a:r>
              <a:rPr lang="en-US" sz="2000" dirty="0" smtClean="0"/>
              <a:t>provides for correct operation of security features after a system recovers from failures, crashes, or security incidents</a:t>
            </a:r>
          </a:p>
          <a:p>
            <a:pPr lvl="0"/>
            <a:r>
              <a:rPr lang="en-US" sz="2400" dirty="0" smtClean="0"/>
              <a:t>trusted distribution</a:t>
            </a:r>
          </a:p>
          <a:p>
            <a:pPr lvl="1"/>
            <a:r>
              <a:rPr lang="en-US" sz="2000" dirty="0" smtClean="0"/>
              <a:t>ensures that protected hardware, firmware, and software do not go through unauthorized modification during transit from the vendor to the customer</a:t>
            </a:r>
          </a:p>
          <a:p>
            <a:pPr lvl="0"/>
            <a:r>
              <a:rPr lang="en-US" sz="2400" dirty="0" smtClean="0"/>
              <a:t>configuration management</a:t>
            </a:r>
          </a:p>
          <a:p>
            <a:pPr lvl="1"/>
            <a:r>
              <a:rPr lang="en-US" sz="2000" dirty="0" smtClean="0"/>
              <a:t>requirements are included for configuration control, audit, management, and accounting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1AECE5-9032-4B41-B8AE-E99A7CB17DC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Assurance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  <a:p>
            <a:pPr lvl="1"/>
            <a:r>
              <a:rPr lang="en-US" dirty="0"/>
              <a:t>each of the system’s functions works correctly</a:t>
            </a:r>
          </a:p>
          <a:p>
            <a:pPr lvl="3"/>
            <a:endParaRPr lang="en-US" dirty="0"/>
          </a:p>
          <a:p>
            <a:r>
              <a:rPr lang="en-US" dirty="0"/>
              <a:t>Validation</a:t>
            </a:r>
          </a:p>
          <a:p>
            <a:pPr lvl="1"/>
            <a:r>
              <a:rPr lang="en-US" dirty="0"/>
              <a:t>developer is building the right product</a:t>
            </a:r>
          </a:p>
          <a:p>
            <a:pPr lvl="2"/>
            <a:r>
              <a:rPr lang="en-US" dirty="0"/>
              <a:t>according to the </a:t>
            </a:r>
            <a:r>
              <a:rPr lang="en-US" dirty="0" smtClean="0"/>
              <a:t>specification</a:t>
            </a:r>
          </a:p>
          <a:p>
            <a:pPr lvl="3"/>
            <a:endParaRPr lang="en-US" dirty="0"/>
          </a:p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based on the actual product being evaluated, </a:t>
            </a:r>
          </a:p>
          <a:p>
            <a:pPr lvl="2"/>
            <a:r>
              <a:rPr lang="en-US" dirty="0" smtClean="0"/>
              <a:t>not on abstraction</a:t>
            </a:r>
          </a:p>
          <a:p>
            <a:pPr lvl="3"/>
            <a:endParaRPr lang="en-US" dirty="0" smtClean="0"/>
          </a:p>
        </p:txBody>
      </p:sp>
      <p:sp>
        <p:nvSpPr>
          <p:cNvPr id="5837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fld id="{4D865A28-7670-4314-9857-B57D7E8A83B5}" type="slidenum">
              <a:rPr kumimoji="0" lang="en-US" sz="1200" smtClean="0">
                <a:solidFill>
                  <a:schemeClr val="bg1"/>
                </a:solidFill>
              </a:rPr>
              <a:pPr/>
              <a:t>38</a:t>
            </a:fld>
            <a:endParaRPr kumimoji="0" lang="en-US" sz="12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212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0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0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Testing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mtClean="0"/>
              <a:t>Observable effects versus internal structure</a:t>
            </a:r>
          </a:p>
          <a:p>
            <a:pPr>
              <a:spcBef>
                <a:spcPts val="600"/>
              </a:spcBef>
            </a:pPr>
            <a:r>
              <a:rPr lang="en-US" smtClean="0"/>
              <a:t>Can demonstrate existence of a problem, </a:t>
            </a:r>
          </a:p>
          <a:p>
            <a:pPr lvl="1">
              <a:spcBef>
                <a:spcPts val="600"/>
              </a:spcBef>
            </a:pPr>
            <a:r>
              <a:rPr lang="en-US" smtClean="0"/>
              <a:t>but passing tests does not imply absence of any</a:t>
            </a:r>
          </a:p>
          <a:p>
            <a:pPr>
              <a:spcBef>
                <a:spcPts val="600"/>
              </a:spcBef>
            </a:pPr>
            <a:r>
              <a:rPr lang="en-US" smtClean="0"/>
              <a:t>Hard to achieve adequate test coverage within reasonable time</a:t>
            </a:r>
          </a:p>
          <a:p>
            <a:pPr lvl="1">
              <a:spcBef>
                <a:spcPts val="600"/>
              </a:spcBef>
            </a:pPr>
            <a:r>
              <a:rPr lang="en-US" smtClean="0"/>
              <a:t>inputs &amp; internal states</a:t>
            </a:r>
          </a:p>
          <a:p>
            <a:pPr lvl="2">
              <a:spcBef>
                <a:spcPts val="600"/>
              </a:spcBef>
            </a:pPr>
            <a:r>
              <a:rPr lang="en-US" smtClean="0"/>
              <a:t>hard to keep track of all states</a:t>
            </a:r>
          </a:p>
          <a:p>
            <a:pPr>
              <a:spcBef>
                <a:spcPts val="600"/>
              </a:spcBef>
            </a:pPr>
            <a:r>
              <a:rPr lang="en-US" smtClean="0"/>
              <a:t>Penetrating Testing</a:t>
            </a:r>
          </a:p>
          <a:p>
            <a:pPr lvl="1">
              <a:spcBef>
                <a:spcPts val="600"/>
              </a:spcBef>
            </a:pPr>
            <a:r>
              <a:rPr lang="en-US" smtClean="0"/>
              <a:t>tiger team analysis, ethical hacking</a:t>
            </a:r>
          </a:p>
          <a:p>
            <a:pPr lvl="2">
              <a:spcBef>
                <a:spcPts val="600"/>
              </a:spcBef>
            </a:pPr>
            <a:r>
              <a:rPr lang="en-US" smtClean="0"/>
              <a:t>Team of experts in design of OS tries to crack system</a:t>
            </a:r>
          </a:p>
        </p:txBody>
      </p:sp>
      <p:sp>
        <p:nvSpPr>
          <p:cNvPr id="5939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fld id="{DC83C744-2EBF-465D-9BEE-44BBA7DDBACF}" type="slidenum">
              <a:rPr kumimoji="0" lang="en-US" sz="1200" smtClean="0">
                <a:solidFill>
                  <a:schemeClr val="bg1"/>
                </a:solidFill>
              </a:rPr>
              <a:pPr/>
              <a:t>39</a:t>
            </a:fld>
            <a:endParaRPr kumimoji="0" lang="en-US" sz="12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2777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1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Multilevel Security (MLS)</a:t>
            </a:r>
            <a:endParaRPr lang="en-US" dirty="0"/>
          </a:p>
        </p:txBody>
      </p:sp>
      <p:sp>
        <p:nvSpPr>
          <p:cNvPr id="2406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1"/>
            <a:ext cx="8579296" cy="4830763"/>
          </a:xfrm>
        </p:spPr>
        <p:txBody>
          <a:bodyPr/>
          <a:lstStyle/>
          <a:p>
            <a:r>
              <a:rPr lang="en-US" dirty="0" smtClean="0"/>
              <a:t>RFC 2828 defines multilevel security as follows:</a:t>
            </a:r>
          </a:p>
          <a:p>
            <a:pPr marL="0" indent="0">
              <a:buNone/>
            </a:pPr>
            <a:r>
              <a:rPr lang="en-US" dirty="0" smtClean="0"/>
              <a:t>“A class of system that has </a:t>
            </a:r>
          </a:p>
          <a:p>
            <a:pPr marL="0" indent="0">
              <a:buNone/>
            </a:pPr>
            <a:r>
              <a:rPr lang="en-US" dirty="0" smtClean="0"/>
              <a:t>system resources (particularly stored information) at more than one security level (i.e., has different types of sensitive resources) and </a:t>
            </a:r>
          </a:p>
          <a:p>
            <a:pPr marL="0" indent="0">
              <a:buNone/>
            </a:pPr>
            <a:r>
              <a:rPr lang="en-US" dirty="0" smtClean="0"/>
              <a:t>that permits concurrent access by users </a:t>
            </a:r>
          </a:p>
          <a:p>
            <a:pPr marL="0" indent="0">
              <a:buNone/>
            </a:pPr>
            <a:r>
              <a:rPr lang="en-US" dirty="0" smtClean="0"/>
              <a:t>who differ in security clearance and need-to-know, </a:t>
            </a:r>
          </a:p>
          <a:p>
            <a:pPr marL="0" indent="0">
              <a:buNone/>
            </a:pPr>
            <a:r>
              <a:rPr lang="en-US" dirty="0" smtClean="0"/>
              <a:t>but is able to prevent each user from accessing resources for which the user lacks authorization.”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Formal verification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most rigorous method</a:t>
            </a:r>
          </a:p>
          <a:p>
            <a:r>
              <a:rPr lang="en-US" smtClean="0"/>
              <a:t>Rules of mathematical logic to demonstrate that a system has certain security property</a:t>
            </a:r>
          </a:p>
          <a:p>
            <a:endParaRPr lang="en-US" smtClean="0"/>
          </a:p>
          <a:p>
            <a:r>
              <a:rPr lang="en-US" smtClean="0"/>
              <a:t>Proving a Theorem</a:t>
            </a:r>
          </a:p>
          <a:p>
            <a:pPr lvl="1"/>
            <a:r>
              <a:rPr lang="en-US" smtClean="0"/>
              <a:t>Time consuming</a:t>
            </a:r>
          </a:p>
          <a:p>
            <a:pPr lvl="1"/>
            <a:r>
              <a:rPr lang="en-US" smtClean="0"/>
              <a:t>Complex process </a:t>
            </a:r>
          </a:p>
        </p:txBody>
      </p:sp>
      <p:sp>
        <p:nvSpPr>
          <p:cNvPr id="6042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fld id="{AD34E2AE-0FD8-4E94-9CAB-F37EE305B183}" type="slidenum">
              <a:rPr kumimoji="0" lang="en-US" sz="1200" smtClean="0">
                <a:solidFill>
                  <a:schemeClr val="bg1"/>
                </a:solidFill>
              </a:rPr>
              <a:pPr/>
              <a:t>40</a:t>
            </a:fld>
            <a:endParaRPr kumimoji="0" lang="en-US" sz="12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33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AutoShape 2"/>
          <p:cNvSpPr>
            <a:spLocks noChangeArrowheads="1"/>
          </p:cNvSpPr>
          <p:nvPr/>
        </p:nvSpPr>
        <p:spPr bwMode="auto">
          <a:xfrm>
            <a:off x="2819400" y="1143000"/>
            <a:ext cx="1524000" cy="304800"/>
          </a:xfrm>
          <a:prstGeom prst="flowChartAlternateProcess">
            <a:avLst/>
          </a:prstGeom>
          <a:noFill/>
          <a:ln w="28575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algn="ctr">
              <a:buFontTx/>
              <a:buNone/>
            </a:pPr>
            <a:r>
              <a:rPr lang="en-US" sz="1800">
                <a:solidFill>
                  <a:srgbClr val="800000"/>
                </a:solidFill>
              </a:rPr>
              <a:t>Entry</a:t>
            </a:r>
          </a:p>
        </p:txBody>
      </p:sp>
      <p:sp>
        <p:nvSpPr>
          <p:cNvPr id="61443" name="Rectangle 4"/>
          <p:cNvSpPr>
            <a:spLocks noChangeArrowheads="1"/>
          </p:cNvSpPr>
          <p:nvPr/>
        </p:nvSpPr>
        <p:spPr bwMode="auto">
          <a:xfrm>
            <a:off x="2895600" y="1828800"/>
            <a:ext cx="1447800" cy="762000"/>
          </a:xfrm>
          <a:prstGeom prst="rect">
            <a:avLst/>
          </a:prstGeom>
          <a:noFill/>
          <a:ln w="28575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algn="ctr">
              <a:buFontTx/>
              <a:buNone/>
            </a:pPr>
            <a:r>
              <a:rPr lang="en-US" sz="1800">
                <a:solidFill>
                  <a:srgbClr val="800000"/>
                </a:solidFill>
              </a:rPr>
              <a:t>min </a:t>
            </a:r>
            <a:r>
              <a:rPr lang="en-US" sz="1800">
                <a:solidFill>
                  <a:srgbClr val="800000"/>
                </a:solidFill>
                <a:sym typeface="Wingdings" pitchFamily="2" charset="2"/>
              </a:rPr>
              <a:t> A[1]</a:t>
            </a:r>
          </a:p>
          <a:p>
            <a:pPr algn="ctr">
              <a:buFontTx/>
              <a:buNone/>
            </a:pPr>
            <a:r>
              <a:rPr lang="en-US" sz="1800">
                <a:solidFill>
                  <a:srgbClr val="800000"/>
                </a:solidFill>
                <a:sym typeface="Wingdings" pitchFamily="2" charset="2"/>
              </a:rPr>
              <a:t>i  1</a:t>
            </a:r>
            <a:endParaRPr lang="en-US" sz="1800">
              <a:solidFill>
                <a:srgbClr val="800000"/>
              </a:solidFill>
            </a:endParaRPr>
          </a:p>
        </p:txBody>
      </p:sp>
      <p:sp>
        <p:nvSpPr>
          <p:cNvPr id="61444" name="Rectangle 5"/>
          <p:cNvSpPr>
            <a:spLocks noChangeArrowheads="1"/>
          </p:cNvSpPr>
          <p:nvPr/>
        </p:nvSpPr>
        <p:spPr bwMode="auto">
          <a:xfrm>
            <a:off x="2895600" y="2895600"/>
            <a:ext cx="1524000" cy="304800"/>
          </a:xfrm>
          <a:prstGeom prst="rect">
            <a:avLst/>
          </a:prstGeom>
          <a:noFill/>
          <a:ln w="28575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algn="ctr">
              <a:buFontTx/>
              <a:buNone/>
            </a:pPr>
            <a:r>
              <a:rPr lang="en-US" sz="1800">
                <a:solidFill>
                  <a:srgbClr val="800000"/>
                </a:solidFill>
              </a:rPr>
              <a:t>i </a:t>
            </a:r>
            <a:r>
              <a:rPr lang="en-US" sz="1800">
                <a:solidFill>
                  <a:srgbClr val="800000"/>
                </a:solidFill>
                <a:sym typeface="Wingdings" pitchFamily="2" charset="2"/>
              </a:rPr>
              <a:t> i + 1</a:t>
            </a:r>
            <a:endParaRPr lang="en-US" sz="1800">
              <a:solidFill>
                <a:srgbClr val="800000"/>
              </a:solidFill>
            </a:endParaRPr>
          </a:p>
        </p:txBody>
      </p:sp>
      <p:sp>
        <p:nvSpPr>
          <p:cNvPr id="61445" name="AutoShape 6"/>
          <p:cNvSpPr>
            <a:spLocks noChangeArrowheads="1"/>
          </p:cNvSpPr>
          <p:nvPr/>
        </p:nvSpPr>
        <p:spPr bwMode="auto">
          <a:xfrm>
            <a:off x="2971800" y="3505200"/>
            <a:ext cx="1295400" cy="762000"/>
          </a:xfrm>
          <a:prstGeom prst="flowChartDecision">
            <a:avLst/>
          </a:prstGeom>
          <a:noFill/>
          <a:ln w="28575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algn="ctr">
              <a:buFontTx/>
              <a:buNone/>
            </a:pPr>
            <a:r>
              <a:rPr lang="en-US" sz="1800">
                <a:solidFill>
                  <a:srgbClr val="800000"/>
                </a:solidFill>
              </a:rPr>
              <a:t>i &gt; n</a:t>
            </a:r>
          </a:p>
        </p:txBody>
      </p:sp>
      <p:sp>
        <p:nvSpPr>
          <p:cNvPr id="61446" name="AutoShape 11"/>
          <p:cNvSpPr>
            <a:spLocks noChangeArrowheads="1"/>
          </p:cNvSpPr>
          <p:nvPr/>
        </p:nvSpPr>
        <p:spPr bwMode="auto">
          <a:xfrm>
            <a:off x="2971800" y="4648200"/>
            <a:ext cx="1295400" cy="762000"/>
          </a:xfrm>
          <a:prstGeom prst="flowChartDecision">
            <a:avLst/>
          </a:prstGeom>
          <a:noFill/>
          <a:ln w="28575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algn="ctr">
              <a:buFontTx/>
              <a:buNone/>
            </a:pPr>
            <a:r>
              <a:rPr lang="en-US" sz="1800">
                <a:solidFill>
                  <a:srgbClr val="800000"/>
                </a:solidFill>
              </a:rPr>
              <a:t>min &lt; A[i]</a:t>
            </a:r>
          </a:p>
        </p:txBody>
      </p:sp>
      <p:sp>
        <p:nvSpPr>
          <p:cNvPr id="61447" name="Rectangle 13"/>
          <p:cNvSpPr>
            <a:spLocks noChangeArrowheads="1"/>
          </p:cNvSpPr>
          <p:nvPr/>
        </p:nvSpPr>
        <p:spPr bwMode="auto">
          <a:xfrm>
            <a:off x="3048000" y="5715000"/>
            <a:ext cx="1524000" cy="304800"/>
          </a:xfrm>
          <a:prstGeom prst="rect">
            <a:avLst/>
          </a:prstGeom>
          <a:noFill/>
          <a:ln w="28575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algn="ctr">
              <a:buFontTx/>
              <a:buNone/>
            </a:pPr>
            <a:r>
              <a:rPr lang="en-US" sz="1800">
                <a:solidFill>
                  <a:srgbClr val="800000"/>
                </a:solidFill>
              </a:rPr>
              <a:t>min </a:t>
            </a:r>
            <a:r>
              <a:rPr lang="en-US" sz="1800">
                <a:solidFill>
                  <a:srgbClr val="800000"/>
                </a:solidFill>
                <a:sym typeface="Wingdings" pitchFamily="2" charset="2"/>
              </a:rPr>
              <a:t> A[i]</a:t>
            </a:r>
            <a:endParaRPr lang="en-US" sz="1800">
              <a:solidFill>
                <a:srgbClr val="800000"/>
              </a:solidFill>
            </a:endParaRPr>
          </a:p>
        </p:txBody>
      </p:sp>
      <p:sp>
        <p:nvSpPr>
          <p:cNvPr id="61448" name="AutoShape 15"/>
          <p:cNvSpPr>
            <a:spLocks noChangeArrowheads="1"/>
          </p:cNvSpPr>
          <p:nvPr/>
        </p:nvSpPr>
        <p:spPr bwMode="auto">
          <a:xfrm>
            <a:off x="5334000" y="3657600"/>
            <a:ext cx="1524000" cy="304800"/>
          </a:xfrm>
          <a:prstGeom prst="flowChartAlternateProcess">
            <a:avLst/>
          </a:prstGeom>
          <a:noFill/>
          <a:ln w="28575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algn="ctr">
              <a:buFontTx/>
              <a:buNone/>
            </a:pPr>
            <a:r>
              <a:rPr lang="en-US" sz="1800">
                <a:solidFill>
                  <a:srgbClr val="800000"/>
                </a:solidFill>
              </a:rPr>
              <a:t>Exit</a:t>
            </a:r>
          </a:p>
        </p:txBody>
      </p:sp>
      <p:sp>
        <p:nvSpPr>
          <p:cNvPr id="61449" name="Line 17"/>
          <p:cNvSpPr>
            <a:spLocks noChangeShapeType="1"/>
          </p:cNvSpPr>
          <p:nvPr/>
        </p:nvSpPr>
        <p:spPr bwMode="auto">
          <a:xfrm>
            <a:off x="3505200" y="1447800"/>
            <a:ext cx="0" cy="381000"/>
          </a:xfrm>
          <a:prstGeom prst="line">
            <a:avLst/>
          </a:prstGeom>
          <a:noFill/>
          <a:ln w="28575" cap="sq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50" name="Line 19"/>
          <p:cNvSpPr>
            <a:spLocks noChangeShapeType="1"/>
          </p:cNvSpPr>
          <p:nvPr/>
        </p:nvSpPr>
        <p:spPr bwMode="auto">
          <a:xfrm>
            <a:off x="3505200" y="2590800"/>
            <a:ext cx="0" cy="304800"/>
          </a:xfrm>
          <a:prstGeom prst="line">
            <a:avLst/>
          </a:prstGeom>
          <a:noFill/>
          <a:ln w="28575" cap="sq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51" name="Line 20"/>
          <p:cNvSpPr>
            <a:spLocks noChangeShapeType="1"/>
          </p:cNvSpPr>
          <p:nvPr/>
        </p:nvSpPr>
        <p:spPr bwMode="auto">
          <a:xfrm>
            <a:off x="3581400" y="3200400"/>
            <a:ext cx="0" cy="381000"/>
          </a:xfrm>
          <a:prstGeom prst="line">
            <a:avLst/>
          </a:prstGeom>
          <a:noFill/>
          <a:ln w="28575" cap="sq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52" name="Line 21"/>
          <p:cNvSpPr>
            <a:spLocks noChangeShapeType="1"/>
          </p:cNvSpPr>
          <p:nvPr/>
        </p:nvSpPr>
        <p:spPr bwMode="auto">
          <a:xfrm>
            <a:off x="4267200" y="3886200"/>
            <a:ext cx="1066800" cy="0"/>
          </a:xfrm>
          <a:prstGeom prst="line">
            <a:avLst/>
          </a:prstGeom>
          <a:noFill/>
          <a:ln w="28575" cap="sq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53" name="Line 22"/>
          <p:cNvSpPr>
            <a:spLocks noChangeShapeType="1"/>
          </p:cNvSpPr>
          <p:nvPr/>
        </p:nvSpPr>
        <p:spPr bwMode="auto">
          <a:xfrm>
            <a:off x="3581400" y="4267200"/>
            <a:ext cx="0" cy="381000"/>
          </a:xfrm>
          <a:prstGeom prst="line">
            <a:avLst/>
          </a:prstGeom>
          <a:noFill/>
          <a:ln w="28575" cap="sq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54" name="Line 23"/>
          <p:cNvSpPr>
            <a:spLocks noChangeShapeType="1"/>
          </p:cNvSpPr>
          <p:nvPr/>
        </p:nvSpPr>
        <p:spPr bwMode="auto">
          <a:xfrm>
            <a:off x="3581400" y="5410200"/>
            <a:ext cx="0" cy="304800"/>
          </a:xfrm>
          <a:prstGeom prst="line">
            <a:avLst/>
          </a:prstGeom>
          <a:noFill/>
          <a:ln w="28575" cap="sq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55" name="Line 24"/>
          <p:cNvSpPr>
            <a:spLocks noChangeShapeType="1"/>
          </p:cNvSpPr>
          <p:nvPr/>
        </p:nvSpPr>
        <p:spPr bwMode="auto">
          <a:xfrm flipH="1">
            <a:off x="1905000" y="5029200"/>
            <a:ext cx="1066800" cy="0"/>
          </a:xfrm>
          <a:prstGeom prst="line">
            <a:avLst/>
          </a:prstGeom>
          <a:noFill/>
          <a:ln w="28575" cap="sq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56" name="Line 25"/>
          <p:cNvSpPr>
            <a:spLocks noChangeShapeType="1"/>
          </p:cNvSpPr>
          <p:nvPr/>
        </p:nvSpPr>
        <p:spPr bwMode="auto">
          <a:xfrm>
            <a:off x="3581400" y="6019800"/>
            <a:ext cx="0" cy="304800"/>
          </a:xfrm>
          <a:prstGeom prst="line">
            <a:avLst/>
          </a:prstGeom>
          <a:noFill/>
          <a:ln w="28575" cap="sq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57" name="Line 26"/>
          <p:cNvSpPr>
            <a:spLocks noChangeShapeType="1"/>
          </p:cNvSpPr>
          <p:nvPr/>
        </p:nvSpPr>
        <p:spPr bwMode="auto">
          <a:xfrm flipH="1">
            <a:off x="1905000" y="6324600"/>
            <a:ext cx="1676400" cy="0"/>
          </a:xfrm>
          <a:prstGeom prst="line">
            <a:avLst/>
          </a:prstGeom>
          <a:noFill/>
          <a:ln w="28575" cap="sq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58" name="Line 27"/>
          <p:cNvSpPr>
            <a:spLocks noChangeShapeType="1"/>
          </p:cNvSpPr>
          <p:nvPr/>
        </p:nvSpPr>
        <p:spPr bwMode="auto">
          <a:xfrm flipV="1">
            <a:off x="1905000" y="3886200"/>
            <a:ext cx="0" cy="2438400"/>
          </a:xfrm>
          <a:prstGeom prst="line">
            <a:avLst/>
          </a:prstGeom>
          <a:noFill/>
          <a:ln w="28575" cap="sq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59" name="Line 28"/>
          <p:cNvSpPr>
            <a:spLocks noChangeShapeType="1"/>
          </p:cNvSpPr>
          <p:nvPr/>
        </p:nvSpPr>
        <p:spPr bwMode="auto">
          <a:xfrm>
            <a:off x="1905000" y="3886200"/>
            <a:ext cx="1066800" cy="0"/>
          </a:xfrm>
          <a:prstGeom prst="line">
            <a:avLst/>
          </a:prstGeom>
          <a:noFill/>
          <a:ln w="28575" cap="sq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60" name="Text Box 29"/>
          <p:cNvSpPr txBox="1">
            <a:spLocks noChangeArrowheads="1"/>
          </p:cNvSpPr>
          <p:nvPr/>
        </p:nvSpPr>
        <p:spPr bwMode="auto">
          <a:xfrm>
            <a:off x="4419600" y="3429000"/>
            <a:ext cx="304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sz="1800">
                <a:solidFill>
                  <a:srgbClr val="800000"/>
                </a:solidFill>
              </a:rPr>
              <a:t>yes</a:t>
            </a:r>
          </a:p>
        </p:txBody>
      </p:sp>
      <p:sp>
        <p:nvSpPr>
          <p:cNvPr id="61461" name="Text Box 30"/>
          <p:cNvSpPr txBox="1">
            <a:spLocks noChangeArrowheads="1"/>
          </p:cNvSpPr>
          <p:nvPr/>
        </p:nvSpPr>
        <p:spPr bwMode="auto">
          <a:xfrm>
            <a:off x="4114800" y="4267200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sz="1800">
                <a:solidFill>
                  <a:srgbClr val="800000"/>
                </a:solidFill>
              </a:rPr>
              <a:t>no</a:t>
            </a:r>
          </a:p>
        </p:txBody>
      </p:sp>
      <p:sp>
        <p:nvSpPr>
          <p:cNvPr id="61462" name="Text Box 31"/>
          <p:cNvSpPr txBox="1">
            <a:spLocks noChangeArrowheads="1"/>
          </p:cNvSpPr>
          <p:nvPr/>
        </p:nvSpPr>
        <p:spPr bwMode="auto">
          <a:xfrm>
            <a:off x="2209800" y="4495800"/>
            <a:ext cx="304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sz="1800">
                <a:solidFill>
                  <a:srgbClr val="800000"/>
                </a:solidFill>
              </a:rPr>
              <a:t>yes</a:t>
            </a:r>
          </a:p>
        </p:txBody>
      </p:sp>
      <p:sp>
        <p:nvSpPr>
          <p:cNvPr id="61463" name="Text Box 32"/>
          <p:cNvSpPr txBox="1">
            <a:spLocks noChangeArrowheads="1"/>
          </p:cNvSpPr>
          <p:nvPr/>
        </p:nvSpPr>
        <p:spPr bwMode="auto">
          <a:xfrm>
            <a:off x="4343400" y="5257800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sz="1800">
                <a:solidFill>
                  <a:srgbClr val="800000"/>
                </a:solidFill>
              </a:rPr>
              <a:t>no</a:t>
            </a:r>
          </a:p>
        </p:txBody>
      </p:sp>
      <p:sp>
        <p:nvSpPr>
          <p:cNvPr id="61464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find minimum</a:t>
            </a:r>
          </a:p>
        </p:txBody>
      </p:sp>
      <p:sp>
        <p:nvSpPr>
          <p:cNvPr id="6146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fld id="{ED61E26B-4717-4132-91D8-24418B683E28}" type="slidenum">
              <a:rPr kumimoji="0" lang="en-US" sz="1200" smtClean="0">
                <a:solidFill>
                  <a:schemeClr val="bg1"/>
                </a:solidFill>
              </a:rPr>
              <a:pPr/>
              <a:t>41</a:t>
            </a:fld>
            <a:endParaRPr kumimoji="0" lang="en-US" sz="12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664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Finding the minimum value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dirty="0" smtClean="0"/>
              <a:t>Assertions</a:t>
            </a:r>
          </a:p>
          <a:p>
            <a:pPr>
              <a:buFont typeface="Arial" pitchFamily="34" charset="0"/>
              <a:buNone/>
            </a:pPr>
            <a:r>
              <a:rPr lang="en-US" dirty="0" smtClean="0"/>
              <a:t>	</a:t>
            </a:r>
            <a:r>
              <a:rPr lang="en-US" b="1" dirty="0" smtClean="0"/>
              <a:t>P</a:t>
            </a:r>
            <a:r>
              <a:rPr lang="en-US" dirty="0" smtClean="0"/>
              <a:t>:	n &gt; 0			</a:t>
            </a:r>
            <a:r>
              <a:rPr lang="en-US" b="1" dirty="0" smtClean="0"/>
              <a:t>Q</a:t>
            </a:r>
            <a:r>
              <a:rPr lang="en-US" dirty="0" smtClean="0"/>
              <a:t>:	n &gt; 0 and</a:t>
            </a:r>
          </a:p>
          <a:p>
            <a:pPr>
              <a:buFont typeface="Arial" pitchFamily="34" charset="0"/>
              <a:buNone/>
            </a:pPr>
            <a:r>
              <a:rPr lang="en-US" dirty="0" smtClean="0"/>
              <a:t>						1 </a:t>
            </a:r>
            <a:r>
              <a:rPr lang="en-US" dirty="0" smtClean="0">
                <a:sym typeface="Symbol" pitchFamily="18" charset="2"/>
              </a:rPr>
              <a:t> </a:t>
            </a:r>
            <a:r>
              <a:rPr lang="en-US" dirty="0" err="1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  n and</a:t>
            </a:r>
          </a:p>
          <a:p>
            <a:pPr>
              <a:buFont typeface="Arial" pitchFamily="34" charset="0"/>
              <a:buNone/>
            </a:pPr>
            <a:r>
              <a:rPr lang="en-US" dirty="0" smtClean="0"/>
              <a:t> 						min </a:t>
            </a:r>
            <a:r>
              <a:rPr lang="en-US" dirty="0" smtClean="0">
                <a:sym typeface="Symbol" pitchFamily="18" charset="2"/>
              </a:rPr>
              <a:t> A[1]</a:t>
            </a:r>
          </a:p>
          <a:p>
            <a:pPr>
              <a:buFont typeface="Arial" pitchFamily="34" charset="0"/>
              <a:buNone/>
            </a:pPr>
            <a:endParaRPr lang="en-US" sz="2000" dirty="0" smtClean="0">
              <a:sym typeface="Symbol" pitchFamily="18" charset="2"/>
            </a:endParaRPr>
          </a:p>
          <a:p>
            <a:pPr>
              <a:buFont typeface="Arial" pitchFamily="34" charset="0"/>
              <a:buNone/>
            </a:pPr>
            <a:r>
              <a:rPr lang="en-US" dirty="0" smtClean="0">
                <a:sym typeface="Symbol" pitchFamily="18" charset="2"/>
              </a:rPr>
              <a:t>	</a:t>
            </a:r>
            <a:r>
              <a:rPr lang="en-US" b="1" dirty="0" smtClean="0">
                <a:sym typeface="Symbol" pitchFamily="18" charset="2"/>
              </a:rPr>
              <a:t>R</a:t>
            </a:r>
            <a:r>
              <a:rPr lang="en-US" dirty="0" smtClean="0">
                <a:sym typeface="Symbol" pitchFamily="18" charset="2"/>
              </a:rPr>
              <a:t>:</a:t>
            </a:r>
            <a:r>
              <a:rPr lang="en-US" dirty="0" smtClean="0"/>
              <a:t>	n &gt; 0 and		 </a:t>
            </a:r>
            <a:r>
              <a:rPr lang="en-US" b="1" dirty="0" smtClean="0">
                <a:sym typeface="Symbol" pitchFamily="18" charset="2"/>
              </a:rPr>
              <a:t>S</a:t>
            </a:r>
            <a:r>
              <a:rPr lang="en-US" dirty="0" smtClean="0">
                <a:sym typeface="Symbol" pitchFamily="18" charset="2"/>
              </a:rPr>
              <a:t>:</a:t>
            </a:r>
            <a:r>
              <a:rPr lang="en-US" dirty="0" smtClean="0"/>
              <a:t>	n &gt; 0 and</a:t>
            </a:r>
          </a:p>
          <a:p>
            <a:pPr>
              <a:buFont typeface="Arial" pitchFamily="34" charset="0"/>
              <a:buNone/>
            </a:pPr>
            <a:r>
              <a:rPr lang="en-US" dirty="0" smtClean="0"/>
              <a:t>		1 </a:t>
            </a:r>
            <a:r>
              <a:rPr lang="en-US" dirty="0" smtClean="0">
                <a:sym typeface="Symbol" pitchFamily="18" charset="2"/>
              </a:rPr>
              <a:t> </a:t>
            </a:r>
            <a:r>
              <a:rPr lang="en-US" dirty="0" err="1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  n and		</a:t>
            </a:r>
            <a:r>
              <a:rPr lang="en-US" dirty="0" err="1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 = n + 1 and</a:t>
            </a:r>
          </a:p>
          <a:p>
            <a:pPr>
              <a:buFont typeface="Arial" pitchFamily="34" charset="0"/>
              <a:buNone/>
            </a:pPr>
            <a:r>
              <a:rPr lang="en-US" dirty="0" smtClean="0"/>
              <a:t> 		for all j 1 </a:t>
            </a:r>
            <a:r>
              <a:rPr lang="en-US" dirty="0" smtClean="0">
                <a:sym typeface="Symbol" pitchFamily="18" charset="2"/>
              </a:rPr>
              <a:t> j  </a:t>
            </a:r>
            <a:r>
              <a:rPr lang="en-US" dirty="0" err="1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 -1 	 </a:t>
            </a:r>
            <a:r>
              <a:rPr lang="en-US" dirty="0" smtClean="0"/>
              <a:t>for all j 1 </a:t>
            </a:r>
            <a:r>
              <a:rPr lang="en-US" dirty="0" smtClean="0">
                <a:sym typeface="Symbol" pitchFamily="18" charset="2"/>
              </a:rPr>
              <a:t> j  </a:t>
            </a:r>
            <a:r>
              <a:rPr lang="en-US" dirty="0" err="1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 -1 </a:t>
            </a:r>
          </a:p>
          <a:p>
            <a:pPr>
              <a:buFont typeface="Arial" pitchFamily="34" charset="0"/>
              <a:buNone/>
            </a:pPr>
            <a:r>
              <a:rPr lang="en-US" dirty="0" smtClean="0"/>
              <a:t>		min </a:t>
            </a:r>
            <a:r>
              <a:rPr lang="en-US" dirty="0" smtClean="0">
                <a:sym typeface="Symbol" pitchFamily="18" charset="2"/>
              </a:rPr>
              <a:t> A[j]			 </a:t>
            </a:r>
            <a:r>
              <a:rPr lang="en-US" dirty="0" smtClean="0"/>
              <a:t>min </a:t>
            </a:r>
            <a:r>
              <a:rPr lang="en-US" dirty="0" smtClean="0">
                <a:sym typeface="Symbol" pitchFamily="18" charset="2"/>
              </a:rPr>
              <a:t> A[j]</a:t>
            </a:r>
            <a:endParaRPr lang="en-US" dirty="0" smtClean="0"/>
          </a:p>
        </p:txBody>
      </p:sp>
      <p:sp>
        <p:nvSpPr>
          <p:cNvPr id="6246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fld id="{9ECA8F93-1A1F-4F8E-B3BC-6712BA4B5F1C}" type="slidenum">
              <a:rPr kumimoji="0" lang="en-US" sz="1200" smtClean="0">
                <a:solidFill>
                  <a:schemeClr val="bg1"/>
                </a:solidFill>
              </a:rPr>
              <a:pPr/>
              <a:t>42</a:t>
            </a:fld>
            <a:endParaRPr kumimoji="0" lang="en-US" sz="12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2239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Validation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Requirements checking</a:t>
            </a:r>
          </a:p>
          <a:p>
            <a:pPr lvl="1"/>
            <a:r>
              <a:rPr lang="en-US" smtClean="0"/>
              <a:t>system does things it should do</a:t>
            </a:r>
          </a:p>
          <a:p>
            <a:pPr lvl="2"/>
            <a:r>
              <a:rPr lang="en-US" smtClean="0"/>
              <a:t>also, system does not do things it is not supposed to do</a:t>
            </a:r>
          </a:p>
          <a:p>
            <a:r>
              <a:rPr lang="en-US" smtClean="0"/>
              <a:t>Design and code reviews</a:t>
            </a:r>
          </a:p>
          <a:p>
            <a:pPr lvl="1"/>
            <a:r>
              <a:rPr lang="en-US" smtClean="0"/>
              <a:t>traceability from each requirement to design and code components</a:t>
            </a:r>
          </a:p>
          <a:p>
            <a:r>
              <a:rPr lang="en-US" smtClean="0"/>
              <a:t>System testing</a:t>
            </a:r>
          </a:p>
          <a:p>
            <a:pPr lvl="1"/>
            <a:r>
              <a:rPr lang="en-US" smtClean="0"/>
              <a:t>data expected from reading the requirement document can be confirmed in the actual running of the system</a:t>
            </a:r>
          </a:p>
        </p:txBody>
      </p:sp>
      <p:sp>
        <p:nvSpPr>
          <p:cNvPr id="6349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fld id="{294A9C68-BFA3-40E0-B8E2-C434D654992E}" type="slidenum">
              <a:rPr kumimoji="0" lang="en-US" sz="1200" smtClean="0">
                <a:solidFill>
                  <a:schemeClr val="bg1"/>
                </a:solidFill>
              </a:rPr>
              <a:pPr/>
              <a:t>43</a:t>
            </a:fld>
            <a:endParaRPr kumimoji="0" lang="en-US" sz="12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15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Common Criteria (CC)</a:t>
            </a:r>
            <a:endParaRPr lang="en-US" dirty="0"/>
          </a:p>
        </p:txBody>
      </p:sp>
      <p:sp>
        <p:nvSpPr>
          <p:cNvPr id="268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Common Criteria for Information Technology and Security Evaluation</a:t>
            </a:r>
          </a:p>
          <a:p>
            <a:pPr lvl="1"/>
            <a:r>
              <a:rPr lang="en-US" sz="2400" dirty="0" smtClean="0"/>
              <a:t>ISO standards for security requirements and defining evaluation criteria</a:t>
            </a:r>
          </a:p>
          <a:p>
            <a:pPr lvl="2"/>
            <a:r>
              <a:rPr lang="en-US" sz="2000" dirty="0" smtClean="0"/>
              <a:t>aim is to provide greater confidence in IT product security</a:t>
            </a:r>
          </a:p>
          <a:p>
            <a:pPr lvl="1"/>
            <a:r>
              <a:rPr lang="en-US" sz="2400" dirty="0" smtClean="0"/>
              <a:t>development using secure requirements</a:t>
            </a:r>
          </a:p>
          <a:p>
            <a:pPr lvl="1"/>
            <a:r>
              <a:rPr lang="en-US" sz="2400" dirty="0" smtClean="0"/>
              <a:t>evaluation confirming meets requirements</a:t>
            </a:r>
          </a:p>
          <a:p>
            <a:pPr lvl="1"/>
            <a:r>
              <a:rPr lang="en-US" sz="2400" dirty="0" smtClean="0"/>
              <a:t>operation in accordance with requirements</a:t>
            </a:r>
          </a:p>
          <a:p>
            <a:r>
              <a:rPr lang="en-US" sz="2800" dirty="0" smtClean="0"/>
              <a:t>following successful evaluation a product may be listed as CC certified</a:t>
            </a:r>
          </a:p>
          <a:p>
            <a:pPr lvl="1"/>
            <a:r>
              <a:rPr lang="en-US" sz="2400" dirty="0" smtClean="0"/>
              <a:t>NIST/NSA publishes lists of evaluated products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 Requirements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AECE5-9032-4B41-B8AE-E99A7CB17DC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 rtl="0"/>
            <a:r>
              <a:rPr lang="en-US" b="1" dirty="0" smtClean="0"/>
              <a:t>functional requirements</a:t>
            </a:r>
            <a:endParaRPr lang="en-US" dirty="0"/>
          </a:p>
          <a:p>
            <a:pPr lvl="1" rtl="0"/>
            <a:r>
              <a:rPr lang="en-US" dirty="0" smtClean="0"/>
              <a:t>define desired security behavior</a:t>
            </a:r>
            <a:endParaRPr lang="en-US" dirty="0"/>
          </a:p>
          <a:p>
            <a:pPr lvl="0" rtl="0"/>
            <a:r>
              <a:rPr lang="en-US" b="1" dirty="0" smtClean="0"/>
              <a:t>assurance requirements</a:t>
            </a:r>
            <a:endParaRPr lang="en-US" dirty="0"/>
          </a:p>
          <a:p>
            <a:pPr lvl="1" rtl="0"/>
            <a:r>
              <a:rPr lang="en-US" dirty="0" smtClean="0"/>
              <a:t>basis for gaining confidence that the claimed security measures are effective and implemented correctly</a:t>
            </a:r>
            <a:endParaRPr lang="en-US" dirty="0"/>
          </a:p>
          <a:p>
            <a:pPr lvl="0" rtl="0"/>
            <a:r>
              <a:rPr lang="en-US" b="1" dirty="0" smtClean="0"/>
              <a:t>component </a:t>
            </a:r>
            <a:endParaRPr lang="en-US" dirty="0"/>
          </a:p>
          <a:p>
            <a:pPr lvl="1" rtl="0"/>
            <a:r>
              <a:rPr lang="en-US" dirty="0" smtClean="0"/>
              <a:t>describes a specific set of security requirements</a:t>
            </a:r>
            <a:endParaRPr lang="en-US" dirty="0"/>
          </a:p>
          <a:p>
            <a:pPr lvl="1" rtl="0"/>
            <a:r>
              <a:rPr lang="en-US" dirty="0" smtClean="0"/>
              <a:t>smallest selectable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common set of potential security requirements for use in evaluation</a:t>
            </a:r>
          </a:p>
          <a:p>
            <a:endParaRPr lang="en-US" dirty="0"/>
          </a:p>
          <a:p>
            <a:pPr lvl="0" rtl="0"/>
            <a:r>
              <a:rPr lang="en-US" b="1" dirty="0" smtClean="0"/>
              <a:t>target of evaluation (TOE) </a:t>
            </a:r>
            <a:endParaRPr lang="en-US" dirty="0" smtClean="0"/>
          </a:p>
          <a:p>
            <a:pPr lvl="1" rtl="0"/>
            <a:r>
              <a:rPr lang="en-US" dirty="0" smtClean="0"/>
              <a:t>refers to the part of product or system subject to evaluation</a:t>
            </a:r>
          </a:p>
          <a:p>
            <a:pPr lvl="0" rtl="0"/>
            <a:r>
              <a:rPr lang="en-US" b="1" dirty="0" smtClean="0"/>
              <a:t>class</a:t>
            </a:r>
            <a:endParaRPr lang="en-US" dirty="0" smtClean="0"/>
          </a:p>
          <a:p>
            <a:pPr lvl="1" rtl="0"/>
            <a:r>
              <a:rPr lang="en-US" dirty="0" smtClean="0"/>
              <a:t>collection of requirements that share a common focus or intent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19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619" name="Object 3"/>
          <p:cNvGraphicFramePr>
            <a:graphicFrameLocks noChangeAspect="1"/>
          </p:cNvGraphicFramePr>
          <p:nvPr>
            <p:extLst/>
          </p:nvPr>
        </p:nvGraphicFramePr>
        <p:xfrm>
          <a:off x="3581400" y="0"/>
          <a:ext cx="5333999" cy="6790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Document" r:id="rId4" imgW="5626100" imgH="7162800" progId="Word.Document.12">
                  <p:link updateAutomatic="1"/>
                </p:oleObj>
              </mc:Choice>
              <mc:Fallback>
                <p:oleObj name="Document" r:id="rId4" imgW="5626100" imgH="71628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0"/>
                        <a:ext cx="5333999" cy="67901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04800" y="914400"/>
            <a:ext cx="31242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accent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CC Security </a:t>
            </a:r>
          </a:p>
          <a:p>
            <a:r>
              <a:rPr lang="en-US" sz="3500" b="1" dirty="0" smtClean="0">
                <a:solidFill>
                  <a:schemeClr val="accent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Functional </a:t>
            </a:r>
          </a:p>
          <a:p>
            <a:r>
              <a:rPr lang="en-US" sz="3500" b="1" dirty="0" smtClean="0">
                <a:solidFill>
                  <a:schemeClr val="accent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Requirements </a:t>
            </a:r>
            <a:endParaRPr lang="en-US" sz="3500" b="1" dirty="0">
              <a:solidFill>
                <a:schemeClr val="accent1"/>
              </a:solidFill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6760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42" name="Object 2"/>
          <p:cNvGraphicFramePr>
            <a:graphicFrameLocks noChangeAspect="1"/>
          </p:cNvGraphicFramePr>
          <p:nvPr>
            <p:extLst/>
          </p:nvPr>
        </p:nvGraphicFramePr>
        <p:xfrm>
          <a:off x="3657599" y="0"/>
          <a:ext cx="518368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Document" r:id="rId4" imgW="5626100" imgH="7442200" progId="Word.Document.12">
                  <p:link updateAutomatic="1"/>
                </p:oleObj>
              </mc:Choice>
              <mc:Fallback>
                <p:oleObj name="Document" r:id="rId4" imgW="5626100" imgH="74422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599" y="0"/>
                        <a:ext cx="5183685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304800" y="914400"/>
            <a:ext cx="32004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b="1" dirty="0" smtClean="0">
                <a:solidFill>
                  <a:schemeClr val="accent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CC Security </a:t>
            </a:r>
          </a:p>
          <a:p>
            <a:r>
              <a:rPr lang="en-US" sz="3500" b="1" dirty="0" smtClean="0">
                <a:solidFill>
                  <a:schemeClr val="accent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Assurance </a:t>
            </a:r>
          </a:p>
          <a:p>
            <a:r>
              <a:rPr lang="en-US" sz="3500" b="1" dirty="0" smtClean="0">
                <a:solidFill>
                  <a:schemeClr val="accent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Requirements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641676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Construction of CC Requirements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999159" y="308899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f14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l="1818" t="25882" r="3636" b="7059"/>
              <a:stretch>
                <a:fillRect/>
              </a:stretch>
            </p:blipFill>
          </mc:Choice>
          <mc:Fallback>
            <p:blipFill>
              <a:blip r:embed="rId4"/>
              <a:srcRect l="1818" t="25882" r="3636" b="7059"/>
              <a:stretch>
                <a:fillRect/>
              </a:stretch>
            </p:blipFill>
          </mc:Fallback>
        </mc:AlternateContent>
        <p:spPr>
          <a:xfrm>
            <a:off x="-252536" y="2060848"/>
            <a:ext cx="9853762" cy="5400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0287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 Security Paradigm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 descr="f15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l="8182" t="14118" r="11818" b="3529"/>
              <a:stretch>
                <a:fillRect/>
              </a:stretch>
            </p:blipFill>
          </mc:Choice>
          <mc:Fallback>
            <p:blipFill>
              <a:blip r:embed="rId4"/>
              <a:srcRect l="8182" t="14118" r="11818" b="3529"/>
              <a:stretch>
                <a:fillRect/>
              </a:stretch>
            </p:blipFill>
          </mc:Fallback>
        </mc:AlternateContent>
        <p:spPr>
          <a:xfrm>
            <a:off x="755576" y="772961"/>
            <a:ext cx="7632848" cy="60714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606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Bell-LaPadula (BLP) Model</a:t>
            </a:r>
            <a:endParaRPr lang="en-US" dirty="0"/>
          </a:p>
        </p:txBody>
      </p:sp>
      <p:sp>
        <p:nvSpPr>
          <p:cNvPr id="210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1"/>
            <a:ext cx="8579296" cy="4830763"/>
          </a:xfrm>
        </p:spPr>
        <p:txBody>
          <a:bodyPr/>
          <a:lstStyle/>
          <a:p>
            <a:r>
              <a:rPr lang="en-US" dirty="0"/>
              <a:t>formal model for access control</a:t>
            </a:r>
          </a:p>
          <a:p>
            <a:pPr lvl="1"/>
            <a:r>
              <a:rPr lang="en-US" dirty="0" smtClean="0"/>
              <a:t>developed in 1970s</a:t>
            </a:r>
          </a:p>
          <a:p>
            <a:r>
              <a:rPr lang="en-US" i="1" dirty="0" smtClean="0"/>
              <a:t>subjects</a:t>
            </a:r>
            <a:r>
              <a:rPr lang="en-US" dirty="0" smtClean="0"/>
              <a:t> and </a:t>
            </a:r>
            <a:r>
              <a:rPr lang="en-US" i="1" dirty="0" smtClean="0"/>
              <a:t>objects</a:t>
            </a:r>
            <a:r>
              <a:rPr lang="en-US" dirty="0" smtClean="0"/>
              <a:t> are assigned a security class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subject</a:t>
            </a:r>
            <a:r>
              <a:rPr lang="en-US" dirty="0"/>
              <a:t> has a </a:t>
            </a:r>
            <a:r>
              <a:rPr lang="en-US" i="1" dirty="0"/>
              <a:t>security clearance</a:t>
            </a:r>
          </a:p>
          <a:p>
            <a:pPr lvl="1"/>
            <a:r>
              <a:rPr lang="en-US" dirty="0"/>
              <a:t>an </a:t>
            </a:r>
            <a:r>
              <a:rPr lang="en-US" i="1" dirty="0"/>
              <a:t>object</a:t>
            </a:r>
            <a:r>
              <a:rPr lang="en-US" dirty="0"/>
              <a:t> has a </a:t>
            </a:r>
            <a:r>
              <a:rPr lang="en-US" i="1" dirty="0"/>
              <a:t>security classification</a:t>
            </a:r>
          </a:p>
          <a:p>
            <a:pPr lvl="1"/>
            <a:r>
              <a:rPr lang="en-US" dirty="0" smtClean="0"/>
              <a:t>form a hierarchy and are referred to as security levels</a:t>
            </a:r>
          </a:p>
          <a:p>
            <a:pPr lvl="2"/>
            <a:r>
              <a:rPr lang="en-US" dirty="0"/>
              <a:t>top secret &gt; secret &gt; confidential &gt; restricted </a:t>
            </a:r>
            <a:r>
              <a:rPr lang="en-US" dirty="0" smtClean="0"/>
              <a:t>&gt;unclassified</a:t>
            </a:r>
            <a:endParaRPr lang="en-US" b="1" dirty="0" smtClean="0"/>
          </a:p>
          <a:p>
            <a:pPr lvl="1"/>
            <a:r>
              <a:rPr lang="en-US" dirty="0" smtClean="0"/>
              <a:t>security classes control the manner by which a subject may access an object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70111">
            <a:off x="7784331" y="-53766"/>
            <a:ext cx="1560513" cy="1628361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0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Protection Profile (PP)</a:t>
            </a:r>
            <a:endParaRPr lang="en-US" dirty="0"/>
          </a:p>
        </p:txBody>
      </p:sp>
      <p:sp>
        <p:nvSpPr>
          <p:cNvPr id="276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smart card provides simple PP example</a:t>
            </a:r>
          </a:p>
          <a:p>
            <a:r>
              <a:rPr lang="en-US" smtClean="0"/>
              <a:t>describes IT security requirements for smart card use by sensitive applications</a:t>
            </a:r>
            <a:endParaRPr lang="en-US" dirty="0" smtClean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685800" y="2895600"/>
          <a:ext cx="82296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70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CC Assurance </a:t>
            </a:r>
            <a:r>
              <a:rPr lang="en-US" dirty="0" smtClean="0"/>
              <a:t>Levels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0288988"/>
              </p:ext>
            </p:extLst>
          </p:nvPr>
        </p:nvGraphicFramePr>
        <p:xfrm>
          <a:off x="457200" y="1295400"/>
          <a:ext cx="8229600" cy="4830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13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644" y="73908"/>
            <a:ext cx="1295547" cy="1433807"/>
          </a:xfrm>
          <a:prstGeom prst="rect">
            <a:avLst/>
          </a:prstGeom>
        </p:spPr>
      </p:pic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Evaluation</a:t>
            </a:r>
            <a:endParaRPr lang="en-US" dirty="0"/>
          </a:p>
        </p:txBody>
      </p:sp>
      <p:sp>
        <p:nvSpPr>
          <p:cNvPr id="2826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24744"/>
            <a:ext cx="8507288" cy="4830763"/>
          </a:xfrm>
        </p:spPr>
        <p:txBody>
          <a:bodyPr/>
          <a:lstStyle/>
          <a:p>
            <a:r>
              <a:rPr lang="en-US" sz="2600" dirty="0" smtClean="0"/>
              <a:t>ensures security features work correctly and effectively  and show no exploitable vulnerabilities</a:t>
            </a:r>
          </a:p>
          <a:p>
            <a:r>
              <a:rPr lang="en-US" sz="2600" dirty="0" smtClean="0"/>
              <a:t>performed in parallel with or after the development of TOE</a:t>
            </a:r>
          </a:p>
          <a:p>
            <a:r>
              <a:rPr lang="en-US" sz="2600" i="1" dirty="0" smtClean="0"/>
              <a:t>higher levels entail</a:t>
            </a:r>
            <a:r>
              <a:rPr lang="en-US" sz="2600" dirty="0" smtClean="0"/>
              <a:t>: greater rigor, more time, more cost</a:t>
            </a:r>
          </a:p>
          <a:p>
            <a:r>
              <a:rPr lang="en-US" sz="2600" i="1" dirty="0" smtClean="0"/>
              <a:t>principle input</a:t>
            </a:r>
            <a:r>
              <a:rPr lang="en-US" sz="2600" dirty="0" smtClean="0"/>
              <a:t>: security target, evidence, actual TOE</a:t>
            </a:r>
          </a:p>
          <a:p>
            <a:r>
              <a:rPr lang="en-US" sz="2600" i="1" dirty="0" smtClean="0"/>
              <a:t>result</a:t>
            </a:r>
            <a:r>
              <a:rPr lang="en-US" sz="2600" dirty="0" smtClean="0"/>
              <a:t>: confirm security target is satisfied for TOE</a:t>
            </a:r>
          </a:p>
          <a:p>
            <a:r>
              <a:rPr lang="en-US" sz="2600" dirty="0" smtClean="0"/>
              <a:t>process relates security target to high-level design, low-level design, functional specification, source code implementation, and object code and hardware realization of the TOE</a:t>
            </a:r>
          </a:p>
          <a:p>
            <a:r>
              <a:rPr lang="en-US" sz="2600" dirty="0" smtClean="0"/>
              <a:t>degree of rigor and depth of analysis are determined by assurance level desired</a:t>
            </a:r>
            <a:endParaRPr lang="en-US" sz="2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5467">
            <a:off x="112870" y="6025305"/>
            <a:ext cx="719824" cy="71982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5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2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82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82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82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82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Evaluation Parties and Phases</a:t>
            </a:r>
            <a:endParaRPr lang="en-US" dirty="0"/>
          </a:p>
        </p:txBody>
      </p:sp>
      <p:sp>
        <p:nvSpPr>
          <p:cNvPr id="284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24744"/>
            <a:ext cx="8229600" cy="4830763"/>
          </a:xfrm>
        </p:spPr>
        <p:txBody>
          <a:bodyPr/>
          <a:lstStyle/>
          <a:p>
            <a:r>
              <a:rPr lang="en-US" dirty="0" smtClean="0"/>
              <a:t>evaluation parties:</a:t>
            </a:r>
          </a:p>
          <a:p>
            <a:pPr lvl="1"/>
            <a:r>
              <a:rPr lang="en-US" i="1" dirty="0" smtClean="0"/>
              <a:t>sponsor</a:t>
            </a:r>
            <a:r>
              <a:rPr lang="en-US" dirty="0" smtClean="0"/>
              <a:t> - customer or vendor</a:t>
            </a:r>
          </a:p>
          <a:p>
            <a:pPr lvl="1"/>
            <a:r>
              <a:rPr lang="en-US" i="1" dirty="0" smtClean="0"/>
              <a:t>developer</a:t>
            </a:r>
            <a:r>
              <a:rPr lang="en-US" dirty="0" smtClean="0"/>
              <a:t> - provides evidence for evaluation</a:t>
            </a:r>
          </a:p>
          <a:p>
            <a:pPr lvl="1"/>
            <a:r>
              <a:rPr lang="en-US" i="1" dirty="0" smtClean="0"/>
              <a:t>evaluator</a:t>
            </a:r>
            <a:r>
              <a:rPr lang="en-US" dirty="0" smtClean="0"/>
              <a:t> - confirms requirements are satisfied</a:t>
            </a:r>
          </a:p>
          <a:p>
            <a:pPr lvl="1"/>
            <a:r>
              <a:rPr lang="en-US" i="1" dirty="0" smtClean="0"/>
              <a:t>certifier</a:t>
            </a:r>
            <a:r>
              <a:rPr lang="en-US" dirty="0" smtClean="0"/>
              <a:t> - agency monitoring evaluation process</a:t>
            </a:r>
          </a:p>
          <a:p>
            <a:r>
              <a:rPr lang="en-US" dirty="0" smtClean="0"/>
              <a:t>monitored and regulated by a government agency in each country</a:t>
            </a:r>
          </a:p>
          <a:p>
            <a:r>
              <a:rPr lang="en-US" dirty="0" smtClean="0"/>
              <a:t>Common Criteria Evaluation and Validation Scheme (CCEVS)</a:t>
            </a:r>
          </a:p>
          <a:p>
            <a:pPr lvl="1"/>
            <a:r>
              <a:rPr lang="en-US" dirty="0" smtClean="0"/>
              <a:t>operated by NIST and the NSA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9A1157-748B-C24F-9525-1F1C6D15AFA0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800600" y="1828800"/>
            <a:ext cx="4114800" cy="4064000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1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4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84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84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Evaluation Parties and Phases</a:t>
            </a:r>
            <a:endParaRPr lang="en-US" dirty="0"/>
          </a:p>
        </p:txBody>
      </p:sp>
      <p:sp>
        <p:nvSpPr>
          <p:cNvPr id="284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preparation:</a:t>
            </a:r>
          </a:p>
          <a:p>
            <a:pPr lvl="1"/>
            <a:r>
              <a:rPr lang="en-US" dirty="0" smtClean="0"/>
              <a:t>initial contact between sponsor and developer</a:t>
            </a:r>
          </a:p>
          <a:p>
            <a:pPr lvl="1"/>
            <a:r>
              <a:rPr lang="en-US" dirty="0" smtClean="0"/>
              <a:t>conduct of evaluation:</a:t>
            </a:r>
          </a:p>
          <a:p>
            <a:pPr lvl="2"/>
            <a:r>
              <a:rPr lang="en-US" dirty="0" smtClean="0"/>
              <a:t>confirms satisfaction of security target</a:t>
            </a:r>
          </a:p>
          <a:p>
            <a:pPr lvl="1"/>
            <a:r>
              <a:rPr lang="en-US" dirty="0" smtClean="0"/>
              <a:t>conclusion:</a:t>
            </a:r>
          </a:p>
          <a:p>
            <a:pPr lvl="2"/>
            <a:r>
              <a:rPr lang="en-US" dirty="0" smtClean="0"/>
              <a:t>final report is given to the certifiers for acceptance</a:t>
            </a:r>
          </a:p>
          <a:p>
            <a:pPr lvl="2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9A1157-748B-C24F-9525-1F1C6D15AFA0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800600" y="1828800"/>
            <a:ext cx="4114800" cy="4064000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44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Evaluation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1"/>
            <a:ext cx="8686800" cy="4830763"/>
          </a:xfrm>
        </p:spPr>
        <p:txBody>
          <a:bodyPr/>
          <a:lstStyle/>
          <a:p>
            <a:r>
              <a:rPr lang="en-US" i="1" dirty="0" smtClean="0"/>
              <a:t>Review</a:t>
            </a:r>
            <a:r>
              <a:rPr lang="en-US" dirty="0" smtClean="0"/>
              <a:t>: requirements, design, implementation, assurance</a:t>
            </a:r>
          </a:p>
          <a:p>
            <a:r>
              <a:rPr lang="en-US" dirty="0" smtClean="0"/>
              <a:t>US “Orange Book” Evaluation </a:t>
            </a:r>
          </a:p>
          <a:p>
            <a:pPr lvl="1"/>
            <a:r>
              <a:rPr lang="en-US" dirty="0" smtClean="0"/>
              <a:t>Trusted Computer System Evaluation Criteria (TCSEC)</a:t>
            </a:r>
          </a:p>
          <a:p>
            <a:r>
              <a:rPr lang="en-US" dirty="0" smtClean="0"/>
              <a:t>European ITSEC Evaluation</a:t>
            </a:r>
          </a:p>
          <a:p>
            <a:pPr lvl="1"/>
            <a:r>
              <a:rPr lang="en-US" dirty="0" smtClean="0"/>
              <a:t>Information Technology Security Evaluation Criteria</a:t>
            </a:r>
          </a:p>
          <a:p>
            <a:r>
              <a:rPr lang="en-US" dirty="0" smtClean="0"/>
              <a:t>US Combined Federal Criteria</a:t>
            </a:r>
          </a:p>
          <a:p>
            <a:pPr lvl="1"/>
            <a:r>
              <a:rPr lang="en-US" dirty="0" smtClean="0"/>
              <a:t>1992  jointly buy NIST and NSA</a:t>
            </a:r>
          </a:p>
        </p:txBody>
      </p:sp>
      <p:sp>
        <p:nvSpPr>
          <p:cNvPr id="6451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fld id="{26641AB1-F0DA-49C0-B9C3-0373D83AF540}" type="slidenum">
              <a:rPr kumimoji="0" lang="en-US" sz="1200" smtClean="0">
                <a:solidFill>
                  <a:schemeClr val="bg1"/>
                </a:solidFill>
              </a:rPr>
              <a:pPr/>
              <a:t>55</a:t>
            </a:fld>
            <a:endParaRPr kumimoji="0" lang="en-US" sz="12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514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AU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700808"/>
            <a:ext cx="3931920" cy="5157191"/>
          </a:xfrm>
        </p:spPr>
        <p:txBody>
          <a:bodyPr>
            <a:noAutofit/>
          </a:bodyPr>
          <a:lstStyle/>
          <a:p>
            <a:r>
              <a:rPr lang="en-US" dirty="0"/>
              <a:t>The Bell-</a:t>
            </a:r>
            <a:r>
              <a:rPr lang="en-US" dirty="0" err="1"/>
              <a:t>LaPadula</a:t>
            </a:r>
            <a:r>
              <a:rPr lang="en-US" dirty="0"/>
              <a:t> model for computer security</a:t>
            </a:r>
          </a:p>
          <a:p>
            <a:pPr lvl="1"/>
            <a:r>
              <a:rPr lang="en-US" sz="1400" dirty="0"/>
              <a:t>Computer security models</a:t>
            </a:r>
          </a:p>
          <a:p>
            <a:pPr lvl="1"/>
            <a:r>
              <a:rPr lang="en-US" sz="1400" dirty="0"/>
              <a:t>General description</a:t>
            </a:r>
          </a:p>
          <a:p>
            <a:pPr lvl="1"/>
            <a:r>
              <a:rPr lang="en-US" sz="1400" dirty="0"/>
              <a:t>Formal description of model</a:t>
            </a:r>
          </a:p>
          <a:p>
            <a:pPr lvl="1"/>
            <a:r>
              <a:rPr lang="en-US" sz="1400" dirty="0"/>
              <a:t>Abstract operations</a:t>
            </a:r>
          </a:p>
          <a:p>
            <a:pPr lvl="1"/>
            <a:r>
              <a:rPr lang="en-US" sz="1400" dirty="0"/>
              <a:t>Example of BLP use</a:t>
            </a:r>
          </a:p>
          <a:p>
            <a:pPr lvl="1"/>
            <a:r>
              <a:rPr lang="en-US" sz="1400" dirty="0"/>
              <a:t>Implementation example-</a:t>
            </a:r>
            <a:r>
              <a:rPr lang="en-US" sz="1400" dirty="0" err="1"/>
              <a:t>multics</a:t>
            </a:r>
            <a:endParaRPr lang="en-US" sz="1400" dirty="0"/>
          </a:p>
          <a:p>
            <a:pPr lvl="1"/>
            <a:r>
              <a:rPr lang="en-US" sz="1400" dirty="0"/>
              <a:t>Limitations to the BLP model</a:t>
            </a:r>
          </a:p>
          <a:p>
            <a:r>
              <a:rPr lang="en-US" dirty="0"/>
              <a:t>Other formal models for computer security</a:t>
            </a:r>
          </a:p>
          <a:p>
            <a:pPr lvl="1"/>
            <a:r>
              <a:rPr lang="en-US" sz="1400" dirty="0" err="1"/>
              <a:t>Biba</a:t>
            </a:r>
            <a:r>
              <a:rPr lang="en-US" sz="1400" dirty="0"/>
              <a:t> integrity model</a:t>
            </a:r>
          </a:p>
          <a:p>
            <a:pPr lvl="1"/>
            <a:r>
              <a:rPr lang="en-US" sz="1400" dirty="0"/>
              <a:t>Clark-Wilson integrity model</a:t>
            </a:r>
          </a:p>
          <a:p>
            <a:pPr lvl="1"/>
            <a:r>
              <a:rPr lang="en-US" sz="1400" dirty="0"/>
              <a:t>Chinese wall model</a:t>
            </a:r>
          </a:p>
          <a:p>
            <a:r>
              <a:rPr lang="en-US" dirty="0"/>
              <a:t>The concept of trusted systems</a:t>
            </a:r>
          </a:p>
          <a:p>
            <a:pPr lvl="1"/>
            <a:r>
              <a:rPr lang="en-US" sz="1400" dirty="0"/>
              <a:t>Reference monitors</a:t>
            </a:r>
          </a:p>
          <a:p>
            <a:pPr lvl="1"/>
            <a:r>
              <a:rPr lang="en-US" sz="1400" dirty="0"/>
              <a:t>Trojan horse defense</a:t>
            </a:r>
            <a:endParaRPr lang="en-US" sz="1400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754880" y="1700808"/>
            <a:ext cx="3931920" cy="5157193"/>
          </a:xfrm>
        </p:spPr>
        <p:txBody>
          <a:bodyPr>
            <a:no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AU" dirty="0" smtClean="0"/>
              <a:t>Trusted </a:t>
            </a:r>
            <a:r>
              <a:rPr lang="en-AU" dirty="0"/>
              <a:t>computing and the trusted platform module</a:t>
            </a:r>
          </a:p>
          <a:p>
            <a:pPr marL="742950" lvl="2" indent="-342900">
              <a:buFont typeface="Courier New"/>
              <a:buChar char="o"/>
            </a:pPr>
            <a:r>
              <a:rPr lang="en-AU" sz="1400" dirty="0"/>
              <a:t>Authenticated boot service</a:t>
            </a:r>
          </a:p>
          <a:p>
            <a:pPr marL="742950" lvl="2" indent="-342900">
              <a:buFont typeface="Courier New"/>
              <a:buChar char="o"/>
            </a:pPr>
            <a:r>
              <a:rPr lang="en-AU" sz="1400" dirty="0"/>
              <a:t>Certification service</a:t>
            </a:r>
          </a:p>
          <a:p>
            <a:pPr marL="742950" lvl="2" indent="-342900">
              <a:buFont typeface="Courier New"/>
              <a:buChar char="o"/>
            </a:pPr>
            <a:r>
              <a:rPr lang="en-AU" sz="1400" dirty="0"/>
              <a:t>Encryption service</a:t>
            </a:r>
          </a:p>
          <a:p>
            <a:pPr marL="742950" lvl="2" indent="-342900">
              <a:buFont typeface="Courier New"/>
              <a:buChar char="o"/>
            </a:pPr>
            <a:r>
              <a:rPr lang="en-AU" sz="1400" dirty="0"/>
              <a:t>TPM functions</a:t>
            </a:r>
          </a:p>
          <a:p>
            <a:pPr marL="742950" lvl="2" indent="-342900">
              <a:buFont typeface="Courier New"/>
              <a:buChar char="o"/>
            </a:pPr>
            <a:r>
              <a:rPr lang="en-AU" sz="1400" dirty="0"/>
              <a:t>Protected storage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AU" dirty="0"/>
              <a:t>Common criteria for information technology security evaluation</a:t>
            </a:r>
          </a:p>
          <a:p>
            <a:pPr lvl="1">
              <a:lnSpc>
                <a:spcPct val="110000"/>
              </a:lnSpc>
            </a:pPr>
            <a:r>
              <a:rPr lang="en-AU" sz="1400" dirty="0"/>
              <a:t>Requirements</a:t>
            </a:r>
          </a:p>
          <a:p>
            <a:pPr lvl="1">
              <a:lnSpc>
                <a:spcPct val="110000"/>
              </a:lnSpc>
            </a:pPr>
            <a:r>
              <a:rPr lang="en-AU" sz="1400" dirty="0"/>
              <a:t>Profiles and targets</a:t>
            </a:r>
          </a:p>
          <a:p>
            <a:pPr lvl="1">
              <a:lnSpc>
                <a:spcPct val="110000"/>
              </a:lnSpc>
            </a:pPr>
            <a:r>
              <a:rPr lang="en-AU" sz="1400" dirty="0"/>
              <a:t>Example of a protection profile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AU" dirty="0"/>
              <a:t>Assurance and evaluation</a:t>
            </a:r>
          </a:p>
          <a:p>
            <a:pPr marL="742950" lvl="2" indent="-342900">
              <a:buFont typeface="Courier New"/>
              <a:buChar char="o"/>
            </a:pPr>
            <a:r>
              <a:rPr lang="en-AU" sz="1400" dirty="0"/>
              <a:t>Target audience</a:t>
            </a:r>
          </a:p>
          <a:p>
            <a:pPr marL="742950" lvl="2" indent="-342900">
              <a:buFont typeface="Courier New"/>
              <a:buChar char="o"/>
            </a:pPr>
            <a:r>
              <a:rPr lang="en-AU" sz="1400" dirty="0"/>
              <a:t>Scope of assurance</a:t>
            </a:r>
          </a:p>
          <a:p>
            <a:pPr marL="742950" lvl="2" indent="-342900">
              <a:buFont typeface="Courier New"/>
              <a:buChar char="o"/>
            </a:pPr>
            <a:r>
              <a:rPr lang="en-AU" sz="1400" dirty="0"/>
              <a:t>Common criteria evaluation assurance levels</a:t>
            </a:r>
          </a:p>
          <a:p>
            <a:pPr marL="742950" lvl="2" indent="-342900">
              <a:buFont typeface="Courier New"/>
              <a:buChar char="o"/>
            </a:pPr>
            <a:r>
              <a:rPr lang="en-AU" sz="1400" dirty="0"/>
              <a:t>Evaluation </a:t>
            </a:r>
            <a:endParaRPr lang="en-AU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0"/>
            <a:ext cx="1934987" cy="144780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7271792" y="-12225"/>
            <a:ext cx="1872208" cy="1604244"/>
          </a:xfrm>
          <a:prstGeom prst="round1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21806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&#10;ch04-9.pdf                                                     00ABB570  Mnementh                      BEAE7A2F: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9" b="19466"/>
          <a:stretch/>
        </p:blipFill>
        <p:spPr bwMode="auto">
          <a:xfrm>
            <a:off x="-252536" y="1124744"/>
            <a:ext cx="9675577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</a:extLst>
        </p:spPr>
      </p:pic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-1" charset="-128"/>
                <a:cs typeface="ＭＳ Ｐゴシック" pitchFamily="-1" charset="-128"/>
              </a:rPr>
              <a:t>Role-Based </a:t>
            </a:r>
            <a:r>
              <a:rPr kumimoji="1" lang="en-GB" dirty="0">
                <a:ea typeface="ＭＳ Ｐゴシック" pitchFamily="-1" charset="-128"/>
                <a:cs typeface="ＭＳ Ｐゴシック" pitchFamily="-1" charset="-128"/>
              </a:rPr>
              <a:t>Access Control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87844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72200" y="274638"/>
            <a:ext cx="2971800" cy="43735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/>
              <a:t>RBAC </a:t>
            </a:r>
            <a:br>
              <a:rPr lang="en-US" dirty="0" smtClean="0"/>
            </a:br>
            <a:r>
              <a:rPr lang="en-US" dirty="0" smtClean="0"/>
              <a:t>Elements</a:t>
            </a:r>
            <a:endParaRPr lang="en-US" dirty="0"/>
          </a:p>
        </p:txBody>
      </p:sp>
      <p:graphicFrame>
        <p:nvGraphicFramePr>
          <p:cNvPr id="1034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969307"/>
              </p:ext>
            </p:extLst>
          </p:nvPr>
        </p:nvGraphicFramePr>
        <p:xfrm>
          <a:off x="0" y="0"/>
          <a:ext cx="6372200" cy="7118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" name="Document" r:id="rId4" imgW="5638800" imgH="6299200" progId="Word.Document.12">
                  <p:link updateAutomatic="1"/>
                </p:oleObj>
              </mc:Choice>
              <mc:Fallback>
                <p:oleObj name="Document" r:id="rId4" imgW="5638800" imgH="62992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372200" cy="71184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152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7813"/>
            <a:ext cx="3200400" cy="5589587"/>
          </a:xfrm>
        </p:spPr>
        <p:txBody>
          <a:bodyPr>
            <a:normAutofit/>
          </a:bodyPr>
          <a:lstStyle/>
          <a:p>
            <a:r>
              <a:rPr lang="en-US" sz="4444" dirty="0" smtClean="0"/>
              <a:t>Role</a:t>
            </a:r>
            <a:br>
              <a:rPr lang="en-US" sz="4444" dirty="0" smtClean="0"/>
            </a:br>
            <a:r>
              <a:rPr lang="en-US" sz="4444" dirty="0" smtClean="0"/>
              <a:t>Hierarchy</a:t>
            </a:r>
            <a:br>
              <a:rPr lang="en-US" sz="4444" dirty="0" smtClean="0"/>
            </a:br>
            <a:r>
              <a:rPr lang="en-US" sz="4444" dirty="0" smtClean="0"/>
              <a:t>User</a:t>
            </a:r>
            <a:br>
              <a:rPr lang="en-US" sz="4444" dirty="0" smtClean="0"/>
            </a:br>
            <a:r>
              <a:rPr lang="en-US" sz="4444" dirty="0" smtClean="0"/>
              <a:t>Assignments</a:t>
            </a:r>
            <a:endParaRPr lang="en-US" sz="4444" dirty="0"/>
          </a:p>
        </p:txBody>
      </p:sp>
      <p:pic>
        <p:nvPicPr>
          <p:cNvPr id="4" name="Picture 3" descr="f9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l="2353" t="14545" r="4706" b="11818"/>
              <a:stretch>
                <a:fillRect/>
              </a:stretch>
            </p:blipFill>
          </mc:Choice>
          <mc:Fallback>
            <p:blipFill>
              <a:blip r:embed="rId4"/>
              <a:srcRect l="2353" t="14545" r="4706" b="11818"/>
              <a:stretch>
                <a:fillRect/>
              </a:stretch>
            </p:blipFill>
          </mc:Fallback>
        </mc:AlternateContent>
        <p:spPr>
          <a:xfrm>
            <a:off x="2051721" y="-413875"/>
            <a:ext cx="7920880" cy="812145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226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BLP Model Access Modes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95536" y="1196752"/>
            <a:ext cx="8686800" cy="4830763"/>
          </a:xfrm>
        </p:spPr>
        <p:txBody>
          <a:bodyPr/>
          <a:lstStyle/>
          <a:p>
            <a:pPr lvl="0"/>
            <a:r>
              <a:rPr lang="en-US" dirty="0" smtClean="0"/>
              <a:t>READ</a:t>
            </a:r>
          </a:p>
          <a:p>
            <a:pPr lvl="1"/>
            <a:r>
              <a:rPr lang="en-US" dirty="0" smtClean="0"/>
              <a:t>the subject is allowed only read access to the object</a:t>
            </a:r>
          </a:p>
          <a:p>
            <a:pPr lvl="0"/>
            <a:r>
              <a:rPr lang="en-US" dirty="0" smtClean="0"/>
              <a:t>APPEND</a:t>
            </a:r>
          </a:p>
          <a:p>
            <a:pPr lvl="1"/>
            <a:r>
              <a:rPr lang="en-US" dirty="0" smtClean="0"/>
              <a:t>the subject is allowed only write access to the object</a:t>
            </a:r>
          </a:p>
          <a:p>
            <a:pPr lvl="0"/>
            <a:r>
              <a:rPr lang="en-US" dirty="0" smtClean="0"/>
              <a:t>WRITE</a:t>
            </a:r>
          </a:p>
          <a:p>
            <a:pPr lvl="1"/>
            <a:r>
              <a:rPr lang="en-US" dirty="0" smtClean="0"/>
              <a:t>the subject is allowed both read and write access to the object</a:t>
            </a:r>
          </a:p>
          <a:p>
            <a:pPr lvl="0"/>
            <a:r>
              <a:rPr lang="en-US" dirty="0" smtClean="0"/>
              <a:t>EXECUTE</a:t>
            </a:r>
          </a:p>
          <a:p>
            <a:pPr lvl="1"/>
            <a:r>
              <a:rPr lang="en-US" dirty="0" smtClean="0"/>
              <a:t>the subject is allowed neither read nor write access to the object but may invoke the object for execution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Database Classification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t="-3902" b="-3902"/>
              <a:stretch>
                <a:fillRect/>
              </a:stretch>
            </p:blipFill>
          </mc:Choice>
          <mc:Fallback>
            <p:blipFill>
              <a:blip r:embed="rId4"/>
              <a:srcRect t="-3902" b="-3902"/>
              <a:stretch>
                <a:fillRect/>
              </a:stretch>
            </p:blipFill>
          </mc:Fallback>
        </mc:AlternateContent>
        <p:spPr>
          <a:xfrm>
            <a:off x="2514600" y="1268760"/>
            <a:ext cx="6365746" cy="527561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33400" y="1600200"/>
            <a:ext cx="1684820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800" b="1" dirty="0" smtClean="0">
              <a:solidFill>
                <a:schemeClr val="accent1"/>
              </a:solidFill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en-US" sz="3500" b="1" dirty="0" smtClean="0"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Table</a:t>
            </a:r>
          </a:p>
          <a:p>
            <a:endParaRPr lang="en-US" sz="4800" b="1" dirty="0" smtClean="0"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endParaRPr lang="en-US" sz="4800" b="1" dirty="0" smtClean="0"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endParaRPr lang="en-US" sz="4800" b="1" dirty="0" smtClean="0"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en-US" sz="3500" b="1" dirty="0" smtClean="0"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Column</a:t>
            </a:r>
          </a:p>
        </p:txBody>
      </p:sp>
    </p:spTree>
    <p:extLst>
      <p:ext uri="{BB962C8B-B14F-4D97-AF65-F5344CB8AC3E}">
        <p14:creationId xmlns:p14="http://schemas.microsoft.com/office/powerpoint/2010/main" val="150047066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Database Classification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l="-6000" t="-5745" r="-4500" b="-5745"/>
              <a:stretch>
                <a:fillRect/>
              </a:stretch>
            </p:blipFill>
          </mc:Choice>
          <mc:Fallback>
            <p:blipFill>
              <a:blip r:embed="rId4"/>
              <a:srcRect l="-6000" t="-5745" r="-4500" b="-5745"/>
              <a:stretch>
                <a:fillRect/>
              </a:stretch>
            </p:blipFill>
          </mc:Fallback>
        </mc:AlternateContent>
        <p:spPr>
          <a:xfrm>
            <a:off x="2133600" y="1143000"/>
            <a:ext cx="6736080" cy="532380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26844" y="31404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1524000"/>
            <a:ext cx="1814782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defRPr>
            </a:lvl9pPr>
          </a:lstStyle>
          <a:p>
            <a:endParaRPr lang="en-US" sz="4800" b="1" dirty="0" smtClean="0">
              <a:solidFill>
                <a:schemeClr val="accent1"/>
              </a:solidFill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en-US" sz="3500" b="1" dirty="0" smtClean="0"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Row</a:t>
            </a:r>
          </a:p>
          <a:p>
            <a:endParaRPr lang="en-US" sz="4800" b="1" dirty="0" smtClean="0"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endParaRPr lang="en-US" sz="4800" b="1" dirty="0" smtClean="0"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endParaRPr lang="en-US" sz="4800" b="1" dirty="0" smtClean="0"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en-US" sz="3500" b="1" dirty="0" smtClean="0"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Element</a:t>
            </a:r>
          </a:p>
        </p:txBody>
      </p:sp>
    </p:spTree>
    <p:extLst>
      <p:ext uri="{BB962C8B-B14F-4D97-AF65-F5344CB8AC3E}">
        <p14:creationId xmlns:p14="http://schemas.microsoft.com/office/powerpoint/2010/main" val="3869001749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822" y="5661248"/>
            <a:ext cx="1214438" cy="1214438"/>
          </a:xfrm>
          <a:prstGeom prst="rect">
            <a:avLst/>
          </a:prstGeom>
          <a:scene3d>
            <a:camera prst="orthographicFront">
              <a:rot lat="0" lon="1074000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841" y="0"/>
            <a:ext cx="914400" cy="1350169"/>
          </a:xfrm>
          <a:prstGeom prst="rect">
            <a:avLst/>
          </a:prstGeom>
        </p:spPr>
      </p:pic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Database Security: Read Access</a:t>
            </a:r>
            <a:endParaRPr lang="en-US" sz="4000" dirty="0"/>
          </a:p>
        </p:txBody>
      </p:sp>
      <p:sp>
        <p:nvSpPr>
          <p:cNvPr id="2508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52736"/>
            <a:ext cx="8534400" cy="4830763"/>
          </a:xfrm>
        </p:spPr>
        <p:txBody>
          <a:bodyPr/>
          <a:lstStyle/>
          <a:p>
            <a:r>
              <a:rPr lang="en-US" dirty="0" smtClean="0"/>
              <a:t>DBMS enforces simple security rule (no read up)</a:t>
            </a:r>
          </a:p>
          <a:p>
            <a:r>
              <a:rPr lang="en-US" dirty="0" smtClean="0"/>
              <a:t>easy if granularity is entire database or at table level</a:t>
            </a:r>
          </a:p>
          <a:p>
            <a:r>
              <a:rPr lang="en-US" dirty="0" smtClean="0"/>
              <a:t>inference problems if have column granularity </a:t>
            </a:r>
          </a:p>
          <a:p>
            <a:pPr lvl="1"/>
            <a:r>
              <a:rPr lang="en-US" dirty="0" smtClean="0"/>
              <a:t>if can query on restricted data can infer its existence</a:t>
            </a:r>
          </a:p>
          <a:p>
            <a:pPr lvl="2"/>
            <a:r>
              <a:rPr lang="en-US" dirty="0" smtClean="0"/>
              <a:t>SELECT </a:t>
            </a:r>
            <a:r>
              <a:rPr lang="en-US" dirty="0" err="1" smtClean="0"/>
              <a:t>Ename</a:t>
            </a:r>
            <a:r>
              <a:rPr lang="en-US" dirty="0" smtClean="0"/>
              <a:t> FROM Employee WHERE Salary &gt; 50K</a:t>
            </a:r>
          </a:p>
          <a:p>
            <a:pPr lvl="1"/>
            <a:r>
              <a:rPr lang="en-US" dirty="0" smtClean="0"/>
              <a:t>solution is to check access to all query data</a:t>
            </a:r>
          </a:p>
          <a:p>
            <a:r>
              <a:rPr lang="en-US" dirty="0" smtClean="0"/>
              <a:t>also have problems if have row granularity</a:t>
            </a:r>
          </a:p>
          <a:p>
            <a:pPr lvl="1"/>
            <a:r>
              <a:rPr lang="en-US" dirty="0" smtClean="0"/>
              <a:t>null response indicates restricted/empty result</a:t>
            </a:r>
          </a:p>
          <a:p>
            <a:r>
              <a:rPr lang="en-US" dirty="0" smtClean="0"/>
              <a:t>no extra concerns if have element granularity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5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830" y="5742954"/>
            <a:ext cx="1214438" cy="1214438"/>
          </a:xfrm>
          <a:prstGeom prst="rect">
            <a:avLst/>
          </a:prstGeom>
          <a:scene3d>
            <a:camera prst="orthographicFront">
              <a:rot lat="0" lon="10740000" rev="0"/>
            </a:camera>
            <a:lightRig rig="threePt" dir="t"/>
          </a:scene3d>
        </p:spPr>
      </p:pic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Database Security: Write Access</a:t>
            </a:r>
            <a:endParaRPr lang="en-US" sz="4000" dirty="0"/>
          </a:p>
        </p:txBody>
      </p:sp>
      <p:sp>
        <p:nvSpPr>
          <p:cNvPr id="2529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6752"/>
            <a:ext cx="8458200" cy="4830763"/>
          </a:xfrm>
        </p:spPr>
        <p:txBody>
          <a:bodyPr/>
          <a:lstStyle/>
          <a:p>
            <a:r>
              <a:rPr lang="en-US" dirty="0" smtClean="0"/>
              <a:t>enforce *-security rule (no write down)</a:t>
            </a:r>
          </a:p>
          <a:p>
            <a:r>
              <a:rPr lang="en-US" dirty="0" smtClean="0"/>
              <a:t>have problem if a low clearance user wants to insert a row with a primary key that already exists in a higher level row:</a:t>
            </a:r>
          </a:p>
          <a:p>
            <a:pPr lvl="1"/>
            <a:r>
              <a:rPr lang="en-US" dirty="0" smtClean="0"/>
              <a:t>can reject, but user knows row exists</a:t>
            </a:r>
          </a:p>
          <a:p>
            <a:pPr lvl="1"/>
            <a:r>
              <a:rPr lang="en-US" dirty="0" smtClean="0"/>
              <a:t>can replace, compromises data integrity</a:t>
            </a:r>
          </a:p>
          <a:p>
            <a:pPr lvl="1"/>
            <a:r>
              <a:rPr lang="en-US" dirty="0" err="1" smtClean="0"/>
              <a:t>polyinstantiation</a:t>
            </a:r>
            <a:r>
              <a:rPr lang="en-US" dirty="0" smtClean="0"/>
              <a:t> and insert multiple rows with same key, creates conflicting entries</a:t>
            </a:r>
          </a:p>
          <a:p>
            <a:r>
              <a:rPr lang="en-US" dirty="0" smtClean="0"/>
              <a:t>same alternatives occur on update</a:t>
            </a:r>
          </a:p>
          <a:p>
            <a:r>
              <a:rPr lang="en-US" dirty="0" smtClean="0"/>
              <a:t>avoid problem if use database/table granularity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381000"/>
            <a:ext cx="1447800" cy="14478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6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of Polyinstantiation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l="22547" t="-8136" r="22547" b="-4068"/>
              <a:stretch>
                <a:fillRect/>
              </a:stretch>
            </p:blipFill>
          </mc:Choice>
          <mc:Fallback>
            <p:blipFill>
              <a:blip r:embed="rId4"/>
              <a:srcRect l="22547" t="-8136" r="22547" b="-4068"/>
              <a:stretch>
                <a:fillRect/>
              </a:stretch>
            </p:blipFill>
          </mc:Fallback>
        </mc:AlternateContent>
        <p:spPr>
          <a:xfrm>
            <a:off x="990600" y="1196752"/>
            <a:ext cx="6962813" cy="52578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1723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Multi-Level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/>
              <a:t>read up </a:t>
            </a:r>
          </a:p>
          <a:p>
            <a:pPr lvl="1"/>
            <a:r>
              <a:rPr lang="en-US" dirty="0"/>
              <a:t>subject can only read an object of less or equal security level</a:t>
            </a:r>
          </a:p>
          <a:p>
            <a:pPr lvl="1"/>
            <a:r>
              <a:rPr lang="en-US" dirty="0"/>
              <a:t>referred to as the </a:t>
            </a:r>
            <a:r>
              <a:rPr lang="en-US" i="1" dirty="0"/>
              <a:t>simple security property </a:t>
            </a:r>
            <a:endParaRPr lang="en-US" i="1" dirty="0" smtClean="0"/>
          </a:p>
          <a:p>
            <a:pPr lvl="2"/>
            <a:r>
              <a:rPr lang="en-US" dirty="0" err="1" smtClean="0"/>
              <a:t>ss</a:t>
            </a:r>
            <a:r>
              <a:rPr lang="en-US" dirty="0" smtClean="0"/>
              <a:t>-property</a:t>
            </a:r>
            <a:endParaRPr lang="en-US" dirty="0"/>
          </a:p>
          <a:p>
            <a:r>
              <a:rPr lang="en-US" dirty="0"/>
              <a:t>no write down</a:t>
            </a:r>
          </a:p>
          <a:p>
            <a:pPr lvl="1"/>
            <a:r>
              <a:rPr lang="en-US" dirty="0"/>
              <a:t>a subject can only write into an object of greater or equal security level</a:t>
            </a:r>
          </a:p>
          <a:p>
            <a:pPr lvl="1"/>
            <a:r>
              <a:rPr lang="en-US" dirty="0"/>
              <a:t>referred to as the  *-</a:t>
            </a:r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Multi-Level Security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124744"/>
            <a:ext cx="6981825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 rot="19505426">
            <a:off x="3349917" y="2622148"/>
            <a:ext cx="1832459" cy="389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2315350">
            <a:off x="3324736" y="4382100"/>
            <a:ext cx="1832459" cy="389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380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Arial" pitchFamily="-109" charset="0"/>
              </a:rPr>
              <a:t>ds-property : </a:t>
            </a:r>
            <a:r>
              <a:rPr lang="en-US" dirty="0">
                <a:latin typeface="Arial" pitchFamily="-109" charset="0"/>
              </a:rPr>
              <a:t>An individual (or role) may grant to another individual (or </a:t>
            </a:r>
            <a:r>
              <a:rPr lang="en-US" dirty="0" smtClean="0">
                <a:latin typeface="Arial" pitchFamily="-109" charset="0"/>
              </a:rPr>
              <a:t>role) access </a:t>
            </a:r>
            <a:r>
              <a:rPr lang="en-US" dirty="0">
                <a:latin typeface="Arial" pitchFamily="-109" charset="0"/>
              </a:rPr>
              <a:t>to a document </a:t>
            </a:r>
            <a:endParaRPr lang="en-US" dirty="0" smtClean="0">
              <a:latin typeface="Arial" pitchFamily="-109" charset="0"/>
            </a:endParaRPr>
          </a:p>
          <a:p>
            <a:pPr lvl="1"/>
            <a:r>
              <a:rPr lang="en-US" dirty="0" smtClean="0">
                <a:latin typeface="Arial" pitchFamily="-109" charset="0"/>
              </a:rPr>
              <a:t>based </a:t>
            </a:r>
            <a:r>
              <a:rPr lang="en-US" dirty="0">
                <a:latin typeface="Arial" pitchFamily="-109" charset="0"/>
              </a:rPr>
              <a:t>on the owner’s discretion, </a:t>
            </a:r>
            <a:endParaRPr lang="en-US" dirty="0" smtClean="0">
              <a:latin typeface="Arial" pitchFamily="-109" charset="0"/>
            </a:endParaRPr>
          </a:p>
          <a:p>
            <a:pPr lvl="2"/>
            <a:r>
              <a:rPr lang="en-US" dirty="0" smtClean="0">
                <a:latin typeface="Arial" pitchFamily="-109" charset="0"/>
              </a:rPr>
              <a:t>constrained </a:t>
            </a:r>
            <a:r>
              <a:rPr lang="en-US" dirty="0">
                <a:latin typeface="Arial" pitchFamily="-109" charset="0"/>
              </a:rPr>
              <a:t>by the </a:t>
            </a:r>
            <a:r>
              <a:rPr lang="en-US" dirty="0" smtClean="0">
                <a:latin typeface="Arial" pitchFamily="-109" charset="0"/>
              </a:rPr>
              <a:t>MAC rules</a:t>
            </a:r>
          </a:p>
          <a:p>
            <a:pPr lvl="2"/>
            <a:endParaRPr lang="en-US" dirty="0">
              <a:latin typeface="Arial" pitchFamily="-109" charset="0"/>
            </a:endParaRPr>
          </a:p>
          <a:p>
            <a:r>
              <a:rPr lang="en-US" dirty="0">
                <a:latin typeface="Arial" pitchFamily="-109" charset="0"/>
                <a:ea typeface="ＭＳ Ｐゴシック" pitchFamily="33" charset="-128"/>
                <a:cs typeface="ＭＳ Ｐゴシック" pitchFamily="33" charset="-128"/>
              </a:rPr>
              <a:t>site policy overrides any discretionary access controls</a:t>
            </a:r>
            <a:endParaRPr lang="en-US" dirty="0" smtClean="0">
              <a:latin typeface="Arial" pitchFamily="-10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7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15959</TotalTime>
  <Words>18462</Words>
  <Application>Microsoft Office PowerPoint</Application>
  <PresentationFormat>On-screen Show (4:3)</PresentationFormat>
  <Paragraphs>2069</Paragraphs>
  <Slides>64</Slides>
  <Notes>54</Notes>
  <HiddenSlides>4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Links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ＭＳ Ｐゴシック</vt:lpstr>
      <vt:lpstr>Arial</vt:lpstr>
      <vt:lpstr>Calibri</vt:lpstr>
      <vt:lpstr>Courier New</vt:lpstr>
      <vt:lpstr>Symbol</vt:lpstr>
      <vt:lpstr>Times</vt:lpstr>
      <vt:lpstr>Times New Roman</vt:lpstr>
      <vt:lpstr>Wingdings</vt:lpstr>
      <vt:lpstr>UNR</vt:lpstr>
      <vt:lpstr>Macintosh HD:Users:kevinmclaughlin:Desktop:Stallings Security Book 2nd Edition:T13-Trusted.doc!OLE_LINK10</vt:lpstr>
      <vt:lpstr>Macintosh HD:Users:kevinmclaughlin:Desktop:Stallings Security Book 2nd Edition:T13-Trusted.doc!OLE_LINK11</vt:lpstr>
      <vt:lpstr>Macintosh HD:Users:kevinmclaughlin:Desktop:Stallings Security Book 2nd Edition:T13-Trusted.doc!OLE_LINK12</vt:lpstr>
      <vt:lpstr>Lecture 20 Trusted Computing and Multilevel Security</vt:lpstr>
      <vt:lpstr>Computer Security Models</vt:lpstr>
      <vt:lpstr>Trusted OS Functions</vt:lpstr>
      <vt:lpstr>Multilevel Security (MLS)</vt:lpstr>
      <vt:lpstr>Bell-LaPadula (BLP) Model</vt:lpstr>
      <vt:lpstr>BLP Model Access Modes</vt:lpstr>
      <vt:lpstr>Multi-Level Security</vt:lpstr>
      <vt:lpstr>Multi-Level Security</vt:lpstr>
      <vt:lpstr>Multi-Level Security</vt:lpstr>
      <vt:lpstr>BLP Formal Description</vt:lpstr>
      <vt:lpstr>BLP Formal Description</vt:lpstr>
      <vt:lpstr>Illustration</vt:lpstr>
      <vt:lpstr>BLP Rules</vt:lpstr>
      <vt:lpstr>BLP Example </vt:lpstr>
      <vt:lpstr>PowerPoint Presentation</vt:lpstr>
      <vt:lpstr>PowerPoint Presentation</vt:lpstr>
      <vt:lpstr>PowerPoint Presentation</vt:lpstr>
      <vt:lpstr>Limitations to the BLP Model</vt:lpstr>
      <vt:lpstr>Biba Integrity Model</vt:lpstr>
      <vt:lpstr>Clark-Wilson Integrity Model</vt:lpstr>
      <vt:lpstr>Clark-Wilson Integrity Model</vt:lpstr>
      <vt:lpstr>Clark-Wilson Integrity Model</vt:lpstr>
      <vt:lpstr>Chinese Wall  Model</vt:lpstr>
      <vt:lpstr>Chinese Wall  Model</vt:lpstr>
      <vt:lpstr>Terminology Related to Trust</vt:lpstr>
      <vt:lpstr>Reference Monitors</vt:lpstr>
      <vt:lpstr>Trojan Horse Defense</vt:lpstr>
      <vt:lpstr>Trusted Platform Module (TPM)</vt:lpstr>
      <vt:lpstr>TPM Functions</vt:lpstr>
      <vt:lpstr>Authenticated Boot Service</vt:lpstr>
      <vt:lpstr>     Certification Service</vt:lpstr>
      <vt:lpstr>  Encryption Service</vt:lpstr>
      <vt:lpstr>Protected Storage Function</vt:lpstr>
      <vt:lpstr>Security Assurance</vt:lpstr>
      <vt:lpstr>Assurance and Evaluation</vt:lpstr>
      <vt:lpstr>Scope of Assurance</vt:lpstr>
      <vt:lpstr>Scope of Assurance</vt:lpstr>
      <vt:lpstr>Assurance</vt:lpstr>
      <vt:lpstr>Testing</vt:lpstr>
      <vt:lpstr>Formal verification</vt:lpstr>
      <vt:lpstr>Example: find minimum</vt:lpstr>
      <vt:lpstr>Finding the minimum value</vt:lpstr>
      <vt:lpstr>Validation</vt:lpstr>
      <vt:lpstr>Common Criteria (CC)</vt:lpstr>
      <vt:lpstr>CC Requirements</vt:lpstr>
      <vt:lpstr>PowerPoint Presentation</vt:lpstr>
      <vt:lpstr>PowerPoint Presentation</vt:lpstr>
      <vt:lpstr>Construction of CC Requirements</vt:lpstr>
      <vt:lpstr>CC Security Paradigm</vt:lpstr>
      <vt:lpstr>Protection Profile (PP)</vt:lpstr>
      <vt:lpstr>CC Assurance Levels</vt:lpstr>
      <vt:lpstr>Evaluation</vt:lpstr>
      <vt:lpstr>Evaluation Parties and Phases</vt:lpstr>
      <vt:lpstr>Evaluation Parties and Phases</vt:lpstr>
      <vt:lpstr>Evaluation</vt:lpstr>
      <vt:lpstr>Summary</vt:lpstr>
      <vt:lpstr>Role-Based Access Control</vt:lpstr>
      <vt:lpstr> RBAC  Elements</vt:lpstr>
      <vt:lpstr>Role Hierarchy User Assignments</vt:lpstr>
      <vt:lpstr>Database Classification</vt:lpstr>
      <vt:lpstr>Database Classification</vt:lpstr>
      <vt:lpstr>Database Security: Read Access</vt:lpstr>
      <vt:lpstr>Database Security: Write Access</vt:lpstr>
      <vt:lpstr>Example of Polyinstantiation</vt:lpstr>
    </vt:vector>
  </TitlesOfParts>
  <Company>Computer Science, UNSW@ADFA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2 Lecture Overheads</dc:subject>
  <dc:creator>Dr Lawrie Brown;Mehmet Gunes</dc:creator>
  <cp:lastModifiedBy>Mehmet H Gunes</cp:lastModifiedBy>
  <cp:revision>509</cp:revision>
  <cp:lastPrinted>2012-04-16T17:46:50Z</cp:lastPrinted>
  <dcterms:created xsi:type="dcterms:W3CDTF">2011-10-15T19:00:50Z</dcterms:created>
  <dcterms:modified xsi:type="dcterms:W3CDTF">2014-11-06T19:35:05Z</dcterms:modified>
</cp:coreProperties>
</file>